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7" r:id="rId2"/>
  </p:sldMasterIdLst>
  <p:notesMasterIdLst>
    <p:notesMasterId r:id="rId23"/>
  </p:notesMasterIdLst>
  <p:sldIdLst>
    <p:sldId id="269" r:id="rId3"/>
    <p:sldId id="258" r:id="rId4"/>
    <p:sldId id="268" r:id="rId5"/>
    <p:sldId id="259" r:id="rId6"/>
    <p:sldId id="262" r:id="rId7"/>
    <p:sldId id="260" r:id="rId8"/>
    <p:sldId id="261" r:id="rId9"/>
    <p:sldId id="264" r:id="rId10"/>
    <p:sldId id="266" r:id="rId11"/>
    <p:sldId id="263" r:id="rId12"/>
    <p:sldId id="270" r:id="rId13"/>
    <p:sldId id="275" r:id="rId14"/>
    <p:sldId id="276" r:id="rId15"/>
    <p:sldId id="277" r:id="rId16"/>
    <p:sldId id="278" r:id="rId17"/>
    <p:sldId id="279" r:id="rId18"/>
    <p:sldId id="271" r:id="rId19"/>
    <p:sldId id="272" r:id="rId20"/>
    <p:sldId id="273" r:id="rId21"/>
    <p:sldId id="274" r:id="rId22"/>
  </p:sldIdLst>
  <p:sldSz cx="12192000" cy="6858000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Clough" initials="MC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2C7"/>
    <a:srgbClr val="918CC4"/>
    <a:srgbClr val="141B4D"/>
    <a:srgbClr val="DCA401"/>
    <a:srgbClr val="1F497C"/>
    <a:srgbClr val="EA3343"/>
    <a:srgbClr val="039847"/>
    <a:srgbClr val="A292B4"/>
    <a:srgbClr val="6FB390"/>
    <a:srgbClr val="008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5" autoAdjust="0"/>
    <p:restoredTop sz="94660"/>
  </p:normalViewPr>
  <p:slideViewPr>
    <p:cSldViewPr>
      <p:cViewPr varScale="1">
        <p:scale>
          <a:sx n="72" d="100"/>
          <a:sy n="72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8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49607-8A22-4A2D-B981-9F68A99297D4}" type="doc">
      <dgm:prSet loTypeId="urn:microsoft.com/office/officeart/2005/8/layout/hProcess7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675C80-3DD6-4FC0-8D1A-117CCCB8D48F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dirty="0">
            <a:solidFill>
              <a:srgbClr val="0070C0"/>
            </a:solidFill>
          </a:endParaRPr>
        </a:p>
      </dgm:t>
    </dgm:pt>
    <dgm:pt modelId="{BAD4E0FB-D6ED-4D29-AD19-B060D54E3C16}" type="parTrans" cxnId="{32CE91DA-82AD-4279-9DEE-946E1E384976}">
      <dgm:prSet/>
      <dgm:spPr/>
      <dgm:t>
        <a:bodyPr/>
        <a:lstStyle/>
        <a:p>
          <a:endParaRPr lang="en-US"/>
        </a:p>
      </dgm:t>
    </dgm:pt>
    <dgm:pt modelId="{18D86F1C-BEF9-4371-948A-0E2700B3C76D}" type="sibTrans" cxnId="{32CE91DA-82AD-4279-9DEE-946E1E384976}">
      <dgm:prSet/>
      <dgm:spPr/>
      <dgm:t>
        <a:bodyPr/>
        <a:lstStyle/>
        <a:p>
          <a:endParaRPr lang="en-US"/>
        </a:p>
      </dgm:t>
    </dgm:pt>
    <dgm:pt modelId="{FA331324-AB1B-4CD9-8F8F-A37F56040AD7}">
      <dgm:prSet phldrT="[Text]"/>
      <dgm:spPr/>
      <dgm:t>
        <a:bodyPr/>
        <a:lstStyle/>
        <a:p>
          <a:endParaRPr lang="en-US" dirty="0"/>
        </a:p>
      </dgm:t>
    </dgm:pt>
    <dgm:pt modelId="{AE119535-3AB8-4DF5-85E8-31334AE6D5B1}" type="parTrans" cxnId="{D5526810-BD26-4A8D-ABE2-3096D70E80FA}">
      <dgm:prSet/>
      <dgm:spPr/>
      <dgm:t>
        <a:bodyPr/>
        <a:lstStyle/>
        <a:p>
          <a:endParaRPr lang="en-US"/>
        </a:p>
      </dgm:t>
    </dgm:pt>
    <dgm:pt modelId="{E2BBAEE3-C596-4B9A-B57F-1D5CE38FAD80}" type="sibTrans" cxnId="{D5526810-BD26-4A8D-ABE2-3096D70E80FA}">
      <dgm:prSet/>
      <dgm:spPr/>
      <dgm:t>
        <a:bodyPr/>
        <a:lstStyle/>
        <a:p>
          <a:endParaRPr lang="en-US"/>
        </a:p>
      </dgm:t>
    </dgm:pt>
    <dgm:pt modelId="{EBFC7D6A-B871-4454-B15C-C125C096BE91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 sz="1700" dirty="0">
            <a:solidFill>
              <a:srgbClr val="0070C0"/>
            </a:solidFill>
          </a:endParaRPr>
        </a:p>
      </dgm:t>
    </dgm:pt>
    <dgm:pt modelId="{4E53369B-0F32-498C-80BB-39B6A9615EB5}" type="parTrans" cxnId="{C11D666A-B6C5-481A-9CD1-2199645C681C}">
      <dgm:prSet/>
      <dgm:spPr/>
      <dgm:t>
        <a:bodyPr/>
        <a:lstStyle/>
        <a:p>
          <a:endParaRPr lang="en-US"/>
        </a:p>
      </dgm:t>
    </dgm:pt>
    <dgm:pt modelId="{44813EED-51B4-489A-B3B1-766761C6DC56}" type="sibTrans" cxnId="{C11D666A-B6C5-481A-9CD1-2199645C681C}">
      <dgm:prSet/>
      <dgm:spPr/>
      <dgm:t>
        <a:bodyPr/>
        <a:lstStyle/>
        <a:p>
          <a:endParaRPr lang="en-US"/>
        </a:p>
      </dgm:t>
    </dgm:pt>
    <dgm:pt modelId="{EE68FE20-43B9-458D-A88B-38FDFEEE725B}">
      <dgm:prSet phldrT="[Text]"/>
      <dgm:spPr/>
      <dgm:t>
        <a:bodyPr/>
        <a:lstStyle/>
        <a:p>
          <a:endParaRPr lang="en-US" dirty="0"/>
        </a:p>
      </dgm:t>
    </dgm:pt>
    <dgm:pt modelId="{B1009A21-756D-43E4-A6C6-59F4FFC78F60}" type="parTrans" cxnId="{EF962625-C90B-4B61-8C67-CCF04CE8B042}">
      <dgm:prSet/>
      <dgm:spPr/>
      <dgm:t>
        <a:bodyPr/>
        <a:lstStyle/>
        <a:p>
          <a:endParaRPr lang="en-US"/>
        </a:p>
      </dgm:t>
    </dgm:pt>
    <dgm:pt modelId="{0F128474-229A-4E97-B1B8-B705ED22EE49}" type="sibTrans" cxnId="{EF962625-C90B-4B61-8C67-CCF04CE8B042}">
      <dgm:prSet/>
      <dgm:spPr/>
      <dgm:t>
        <a:bodyPr/>
        <a:lstStyle/>
        <a:p>
          <a:endParaRPr lang="en-US"/>
        </a:p>
      </dgm:t>
    </dgm:pt>
    <dgm:pt modelId="{1D4D99BF-6795-4F58-8D1A-B37EEB73C19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1400" b="1" dirty="0"/>
        </a:p>
      </dgm:t>
    </dgm:pt>
    <dgm:pt modelId="{8EC7532D-A993-4BE5-8052-D8E19B4172AA}" type="parTrans" cxnId="{64B01C8A-A158-4221-8B23-6A99A2C6599F}">
      <dgm:prSet/>
      <dgm:spPr/>
      <dgm:t>
        <a:bodyPr/>
        <a:lstStyle/>
        <a:p>
          <a:endParaRPr lang="en-US"/>
        </a:p>
      </dgm:t>
    </dgm:pt>
    <dgm:pt modelId="{5E5996E1-0043-4D4E-AA1F-F8F3B5610453}" type="sibTrans" cxnId="{64B01C8A-A158-4221-8B23-6A99A2C6599F}">
      <dgm:prSet/>
      <dgm:spPr/>
      <dgm:t>
        <a:bodyPr/>
        <a:lstStyle/>
        <a:p>
          <a:endParaRPr lang="en-US"/>
        </a:p>
      </dgm:t>
    </dgm:pt>
    <dgm:pt modelId="{CD06A810-4D62-49AA-B059-0FF75B2581D0}">
      <dgm:prSet phldrT="[Text]"/>
      <dgm:spPr/>
      <dgm:t>
        <a:bodyPr/>
        <a:lstStyle/>
        <a:p>
          <a:endParaRPr lang="en-US" dirty="0"/>
        </a:p>
      </dgm:t>
    </dgm:pt>
    <dgm:pt modelId="{55CBF961-D4E4-4FD4-B86E-4842EAC59152}" type="parTrans" cxnId="{ADFB3072-8C2E-4825-8669-5A654619C9C4}">
      <dgm:prSet/>
      <dgm:spPr/>
      <dgm:t>
        <a:bodyPr/>
        <a:lstStyle/>
        <a:p>
          <a:endParaRPr lang="en-US"/>
        </a:p>
      </dgm:t>
    </dgm:pt>
    <dgm:pt modelId="{39450E4B-7683-40E1-839C-E0B6797A0667}" type="sibTrans" cxnId="{ADFB3072-8C2E-4825-8669-5A654619C9C4}">
      <dgm:prSet/>
      <dgm:spPr/>
      <dgm:t>
        <a:bodyPr/>
        <a:lstStyle/>
        <a:p>
          <a:endParaRPr lang="en-US"/>
        </a:p>
      </dgm:t>
    </dgm:pt>
    <dgm:pt modelId="{A67A5E81-2F4A-4627-ABE7-CB708934AE50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A0C2D48C-1538-4A19-9D3E-21542C6C1D94}" type="parTrans" cxnId="{28CA2515-A4C8-45D2-A8F6-743F9DB4BB8C}">
      <dgm:prSet/>
      <dgm:spPr/>
      <dgm:t>
        <a:bodyPr/>
        <a:lstStyle/>
        <a:p>
          <a:endParaRPr lang="en-US"/>
        </a:p>
      </dgm:t>
    </dgm:pt>
    <dgm:pt modelId="{71C36103-871C-4C8E-85FF-82C98E118628}" type="sibTrans" cxnId="{28CA2515-A4C8-45D2-A8F6-743F9DB4BB8C}">
      <dgm:prSet/>
      <dgm:spPr/>
      <dgm:t>
        <a:bodyPr/>
        <a:lstStyle/>
        <a:p>
          <a:endParaRPr lang="en-US"/>
        </a:p>
      </dgm:t>
    </dgm:pt>
    <dgm:pt modelId="{EDC095F5-96B6-4AEA-BDE0-E6FE6EF77E4D}">
      <dgm:prSet phldrT="[Text]"/>
      <dgm:spPr/>
      <dgm:t>
        <a:bodyPr/>
        <a:lstStyle/>
        <a:p>
          <a:endParaRPr lang="en-US" dirty="0"/>
        </a:p>
      </dgm:t>
    </dgm:pt>
    <dgm:pt modelId="{290AA22E-7E04-48C3-A83C-F50E5D08B17D}" type="parTrans" cxnId="{D8E6DE88-2647-4222-9180-E6AC42F8FB87}">
      <dgm:prSet/>
      <dgm:spPr/>
      <dgm:t>
        <a:bodyPr/>
        <a:lstStyle/>
        <a:p>
          <a:endParaRPr lang="en-US"/>
        </a:p>
      </dgm:t>
    </dgm:pt>
    <dgm:pt modelId="{08FB49B8-7368-4B3A-B0E7-79DE881E32F8}" type="sibTrans" cxnId="{D8E6DE88-2647-4222-9180-E6AC42F8FB87}">
      <dgm:prSet/>
      <dgm:spPr/>
      <dgm:t>
        <a:bodyPr/>
        <a:lstStyle/>
        <a:p>
          <a:endParaRPr lang="en-US"/>
        </a:p>
      </dgm:t>
    </dgm:pt>
    <dgm:pt modelId="{853C97AC-1C73-4A25-932E-FF921A9ED48C}">
      <dgm:prSet phldrT="[Text]" custT="1"/>
      <dgm:spPr>
        <a:solidFill>
          <a:srgbClr val="002060"/>
        </a:solidFill>
      </dgm:spPr>
      <dgm:t>
        <a:bodyPr/>
        <a:lstStyle/>
        <a:p>
          <a:endParaRPr lang="en-US" sz="1100" dirty="0"/>
        </a:p>
      </dgm:t>
    </dgm:pt>
    <dgm:pt modelId="{CE7A4E4F-BBD8-4561-B092-F506F6B6591B}" type="parTrans" cxnId="{95A47EAA-3020-4B41-912A-6586958BBE5C}">
      <dgm:prSet/>
      <dgm:spPr/>
      <dgm:t>
        <a:bodyPr/>
        <a:lstStyle/>
        <a:p>
          <a:endParaRPr lang="en-US"/>
        </a:p>
      </dgm:t>
    </dgm:pt>
    <dgm:pt modelId="{D199A276-9A67-47BE-88E5-E37C83623F80}" type="sibTrans" cxnId="{95A47EAA-3020-4B41-912A-6586958BBE5C}">
      <dgm:prSet/>
      <dgm:spPr/>
      <dgm:t>
        <a:bodyPr/>
        <a:lstStyle/>
        <a:p>
          <a:endParaRPr lang="en-US"/>
        </a:p>
      </dgm:t>
    </dgm:pt>
    <dgm:pt modelId="{FE784E19-B653-44B2-88CB-511AFA034740}">
      <dgm:prSet phldrT="[Text]"/>
      <dgm:spPr/>
      <dgm:t>
        <a:bodyPr/>
        <a:lstStyle/>
        <a:p>
          <a:endParaRPr lang="en-US" dirty="0"/>
        </a:p>
      </dgm:t>
    </dgm:pt>
    <dgm:pt modelId="{EF07BE92-0EF4-43A0-ACB9-3772C44D9FFC}" type="parTrans" cxnId="{74EA5238-B38C-4908-9B0E-62DBA238CC86}">
      <dgm:prSet/>
      <dgm:spPr/>
      <dgm:t>
        <a:bodyPr/>
        <a:lstStyle/>
        <a:p>
          <a:endParaRPr lang="en-US"/>
        </a:p>
      </dgm:t>
    </dgm:pt>
    <dgm:pt modelId="{31F7F829-DC31-4DC7-A1C7-E49D28C58C56}" type="sibTrans" cxnId="{74EA5238-B38C-4908-9B0E-62DBA238CC86}">
      <dgm:prSet/>
      <dgm:spPr/>
      <dgm:t>
        <a:bodyPr/>
        <a:lstStyle/>
        <a:p>
          <a:endParaRPr lang="en-US"/>
        </a:p>
      </dgm:t>
    </dgm:pt>
    <dgm:pt modelId="{5A93546A-C49C-45AF-AF33-20BD52BE700F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1400" b="0" dirty="0"/>
        </a:p>
      </dgm:t>
    </dgm:pt>
    <dgm:pt modelId="{E815E735-DA83-4E45-A3F6-6FE7BB8ADEC8}" type="parTrans" cxnId="{FCFCB70D-6470-4181-BBCE-F9D45480BB5B}">
      <dgm:prSet/>
      <dgm:spPr/>
      <dgm:t>
        <a:bodyPr/>
        <a:lstStyle/>
        <a:p>
          <a:endParaRPr lang="en-US"/>
        </a:p>
      </dgm:t>
    </dgm:pt>
    <dgm:pt modelId="{33CD215A-D0BE-4781-A333-03F3FA523383}" type="sibTrans" cxnId="{FCFCB70D-6470-4181-BBCE-F9D45480BB5B}">
      <dgm:prSet/>
      <dgm:spPr/>
      <dgm:t>
        <a:bodyPr/>
        <a:lstStyle/>
        <a:p>
          <a:endParaRPr lang="en-US"/>
        </a:p>
      </dgm:t>
    </dgm:pt>
    <dgm:pt modelId="{22324EDC-6254-4838-97F1-8509BAAF235E}">
      <dgm:prSet phldrT="[Text]"/>
      <dgm:spPr/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6893F452-062E-462B-ABA9-8F58B94E9126}" type="parTrans" cxnId="{236BF6A2-02D6-4065-BBE9-BAF099F71660}">
      <dgm:prSet/>
      <dgm:spPr/>
      <dgm:t>
        <a:bodyPr/>
        <a:lstStyle/>
        <a:p>
          <a:endParaRPr lang="en-US"/>
        </a:p>
      </dgm:t>
    </dgm:pt>
    <dgm:pt modelId="{3B1B533E-2B43-4C13-AF71-4E14B541E202}" type="sibTrans" cxnId="{236BF6A2-02D6-4065-BBE9-BAF099F71660}">
      <dgm:prSet/>
      <dgm:spPr/>
      <dgm:t>
        <a:bodyPr/>
        <a:lstStyle/>
        <a:p>
          <a:endParaRPr lang="en-US"/>
        </a:p>
      </dgm:t>
    </dgm:pt>
    <dgm:pt modelId="{6FF5F364-C9A6-45B2-BB67-61A2ACDF8C1B}" type="pres">
      <dgm:prSet presAssocID="{8ED49607-8A22-4A2D-B981-9F68A99297D4}" presName="Name0" presStyleCnt="0">
        <dgm:presLayoutVars>
          <dgm:dir/>
          <dgm:animLvl val="lvl"/>
          <dgm:resizeHandles val="exact"/>
        </dgm:presLayoutVars>
      </dgm:prSet>
      <dgm:spPr/>
    </dgm:pt>
    <dgm:pt modelId="{3DE5265E-0CAB-41F4-8C74-8584BDB5DCFA}" type="pres">
      <dgm:prSet presAssocID="{6F675C80-3DD6-4FC0-8D1A-117CCCB8D48F}" presName="compositeNode" presStyleCnt="0">
        <dgm:presLayoutVars>
          <dgm:bulletEnabled val="1"/>
        </dgm:presLayoutVars>
      </dgm:prSet>
      <dgm:spPr/>
    </dgm:pt>
    <dgm:pt modelId="{BFF96CC4-19B5-4430-B8D4-F506BC84956F}" type="pres">
      <dgm:prSet presAssocID="{6F675C80-3DD6-4FC0-8D1A-117CCCB8D48F}" presName="bgRect" presStyleLbl="node1" presStyleIdx="0" presStyleCnt="6" custLinFactNeighborX="-1133" custLinFactNeighborY="-45445"/>
      <dgm:spPr/>
    </dgm:pt>
    <dgm:pt modelId="{6C8BBACA-F6E7-4C0D-9535-DFAEBC7C225A}" type="pres">
      <dgm:prSet presAssocID="{6F675C80-3DD6-4FC0-8D1A-117CCCB8D48F}" presName="parentNode" presStyleLbl="node1" presStyleIdx="0" presStyleCnt="6">
        <dgm:presLayoutVars>
          <dgm:chMax val="0"/>
          <dgm:bulletEnabled val="1"/>
        </dgm:presLayoutVars>
      </dgm:prSet>
      <dgm:spPr/>
    </dgm:pt>
    <dgm:pt modelId="{30815FB9-4FD3-4173-B295-64EE681CF857}" type="pres">
      <dgm:prSet presAssocID="{6F675C80-3DD6-4FC0-8D1A-117CCCB8D48F}" presName="childNode" presStyleLbl="node1" presStyleIdx="0" presStyleCnt="6">
        <dgm:presLayoutVars>
          <dgm:bulletEnabled val="1"/>
        </dgm:presLayoutVars>
      </dgm:prSet>
      <dgm:spPr/>
    </dgm:pt>
    <dgm:pt modelId="{7F4F2E25-818E-41A6-A971-700787F2F40D}" type="pres">
      <dgm:prSet presAssocID="{18D86F1C-BEF9-4371-948A-0E2700B3C76D}" presName="hSp" presStyleCnt="0"/>
      <dgm:spPr/>
    </dgm:pt>
    <dgm:pt modelId="{A8C15439-D05A-426A-9E05-F075384B07A0}" type="pres">
      <dgm:prSet presAssocID="{18D86F1C-BEF9-4371-948A-0E2700B3C76D}" presName="vProcSp" presStyleCnt="0"/>
      <dgm:spPr/>
    </dgm:pt>
    <dgm:pt modelId="{9A9F9D5C-1EF9-4475-A338-9F4782868CEF}" type="pres">
      <dgm:prSet presAssocID="{18D86F1C-BEF9-4371-948A-0E2700B3C76D}" presName="vSp1" presStyleCnt="0"/>
      <dgm:spPr/>
    </dgm:pt>
    <dgm:pt modelId="{463D4C32-E4B0-4F3E-80CC-11B2FAD69CBE}" type="pres">
      <dgm:prSet presAssocID="{18D86F1C-BEF9-4371-948A-0E2700B3C76D}" presName="simulatedConn" presStyleLbl="solidFgAcc1" presStyleIdx="0" presStyleCnt="5" custLinFactY="-171733" custLinFactNeighborX="-14795" custLinFactNeighborY="-200000"/>
      <dgm:spPr/>
    </dgm:pt>
    <dgm:pt modelId="{CA709F69-4A45-454A-9976-AE65E1498E33}" type="pres">
      <dgm:prSet presAssocID="{18D86F1C-BEF9-4371-948A-0E2700B3C76D}" presName="vSp2" presStyleCnt="0"/>
      <dgm:spPr/>
    </dgm:pt>
    <dgm:pt modelId="{AA5360F7-A0F3-4F29-BDCA-FC306EF74EC0}" type="pres">
      <dgm:prSet presAssocID="{18D86F1C-BEF9-4371-948A-0E2700B3C76D}" presName="sibTrans" presStyleCnt="0"/>
      <dgm:spPr/>
    </dgm:pt>
    <dgm:pt modelId="{C0477520-1D6A-413F-992B-4D1B4D4431EA}" type="pres">
      <dgm:prSet presAssocID="{EBFC7D6A-B871-4454-B15C-C125C096BE91}" presName="compositeNode" presStyleCnt="0">
        <dgm:presLayoutVars>
          <dgm:bulletEnabled val="1"/>
        </dgm:presLayoutVars>
      </dgm:prSet>
      <dgm:spPr/>
    </dgm:pt>
    <dgm:pt modelId="{B2CB2F82-73F2-42D2-A38A-336A83F4115B}" type="pres">
      <dgm:prSet presAssocID="{EBFC7D6A-B871-4454-B15C-C125C096BE91}" presName="bgRect" presStyleLbl="node1" presStyleIdx="1" presStyleCnt="6" custLinFactNeighborY="-45445"/>
      <dgm:spPr/>
    </dgm:pt>
    <dgm:pt modelId="{936B988E-2429-4759-83D4-F8E40C2E1208}" type="pres">
      <dgm:prSet presAssocID="{EBFC7D6A-B871-4454-B15C-C125C096BE91}" presName="parentNode" presStyleLbl="node1" presStyleIdx="1" presStyleCnt="6">
        <dgm:presLayoutVars>
          <dgm:chMax val="0"/>
          <dgm:bulletEnabled val="1"/>
        </dgm:presLayoutVars>
      </dgm:prSet>
      <dgm:spPr/>
    </dgm:pt>
    <dgm:pt modelId="{CDE33442-D129-413B-9C70-8E13962A1C58}" type="pres">
      <dgm:prSet presAssocID="{EBFC7D6A-B871-4454-B15C-C125C096BE91}" presName="childNode" presStyleLbl="node1" presStyleIdx="1" presStyleCnt="6">
        <dgm:presLayoutVars>
          <dgm:bulletEnabled val="1"/>
        </dgm:presLayoutVars>
      </dgm:prSet>
      <dgm:spPr/>
    </dgm:pt>
    <dgm:pt modelId="{1911D0D1-E7AC-46D2-BFC0-49A9DB7786DD}" type="pres">
      <dgm:prSet presAssocID="{44813EED-51B4-489A-B3B1-766761C6DC56}" presName="hSp" presStyleCnt="0"/>
      <dgm:spPr/>
    </dgm:pt>
    <dgm:pt modelId="{799F6802-2224-435F-AC78-8453BD55DB21}" type="pres">
      <dgm:prSet presAssocID="{44813EED-51B4-489A-B3B1-766761C6DC56}" presName="vProcSp" presStyleCnt="0"/>
      <dgm:spPr/>
    </dgm:pt>
    <dgm:pt modelId="{9004225C-EEBE-4367-A78F-220344D107E9}" type="pres">
      <dgm:prSet presAssocID="{44813EED-51B4-489A-B3B1-766761C6DC56}" presName="vSp1" presStyleCnt="0"/>
      <dgm:spPr/>
    </dgm:pt>
    <dgm:pt modelId="{192CFF6A-B8CB-4B17-8650-FC0AD396954E}" type="pres">
      <dgm:prSet presAssocID="{44813EED-51B4-489A-B3B1-766761C6DC56}" presName="simulatedConn" presStyleLbl="solidFgAcc1" presStyleIdx="1" presStyleCnt="5" custLinFactY="-169430" custLinFactNeighborX="474" custLinFactNeighborY="-200000"/>
      <dgm:spPr/>
    </dgm:pt>
    <dgm:pt modelId="{F16ABB7E-4186-439E-8730-8BDEA68304BF}" type="pres">
      <dgm:prSet presAssocID="{44813EED-51B4-489A-B3B1-766761C6DC56}" presName="vSp2" presStyleCnt="0"/>
      <dgm:spPr/>
    </dgm:pt>
    <dgm:pt modelId="{49B8D975-3861-43D8-A77A-4458377FBF6C}" type="pres">
      <dgm:prSet presAssocID="{44813EED-51B4-489A-B3B1-766761C6DC56}" presName="sibTrans" presStyleCnt="0"/>
      <dgm:spPr/>
    </dgm:pt>
    <dgm:pt modelId="{B92E1B7E-D5CB-4189-A506-9EFB5CC7E1BC}" type="pres">
      <dgm:prSet presAssocID="{5A93546A-C49C-45AF-AF33-20BD52BE700F}" presName="compositeNode" presStyleCnt="0">
        <dgm:presLayoutVars>
          <dgm:bulletEnabled val="1"/>
        </dgm:presLayoutVars>
      </dgm:prSet>
      <dgm:spPr/>
    </dgm:pt>
    <dgm:pt modelId="{2C18AC41-3314-4C31-B501-0713487D381F}" type="pres">
      <dgm:prSet presAssocID="{5A93546A-C49C-45AF-AF33-20BD52BE700F}" presName="bgRect" presStyleLbl="node1" presStyleIdx="2" presStyleCnt="6" custLinFactNeighborX="-180" custLinFactNeighborY="-44717"/>
      <dgm:spPr/>
    </dgm:pt>
    <dgm:pt modelId="{7FF0D805-B49A-4053-8BB6-E42885176E2A}" type="pres">
      <dgm:prSet presAssocID="{5A93546A-C49C-45AF-AF33-20BD52BE700F}" presName="parentNode" presStyleLbl="node1" presStyleIdx="2" presStyleCnt="6">
        <dgm:presLayoutVars>
          <dgm:chMax val="0"/>
          <dgm:bulletEnabled val="1"/>
        </dgm:presLayoutVars>
      </dgm:prSet>
      <dgm:spPr/>
    </dgm:pt>
    <dgm:pt modelId="{20A149AA-319C-410C-9119-98805FB8F401}" type="pres">
      <dgm:prSet presAssocID="{5A93546A-C49C-45AF-AF33-20BD52BE700F}" presName="childNode" presStyleLbl="node1" presStyleIdx="2" presStyleCnt="6">
        <dgm:presLayoutVars>
          <dgm:bulletEnabled val="1"/>
        </dgm:presLayoutVars>
      </dgm:prSet>
      <dgm:spPr/>
    </dgm:pt>
    <dgm:pt modelId="{9F2EFA6B-1039-4173-8C2E-E9FE7613C021}" type="pres">
      <dgm:prSet presAssocID="{33CD215A-D0BE-4781-A333-03F3FA523383}" presName="hSp" presStyleCnt="0"/>
      <dgm:spPr/>
    </dgm:pt>
    <dgm:pt modelId="{BE0536BE-482F-40B2-B4A9-6B2E1F21C44C}" type="pres">
      <dgm:prSet presAssocID="{33CD215A-D0BE-4781-A333-03F3FA523383}" presName="vProcSp" presStyleCnt="0"/>
      <dgm:spPr/>
    </dgm:pt>
    <dgm:pt modelId="{C5774BB3-5442-49AA-8E90-815DBC740EA4}" type="pres">
      <dgm:prSet presAssocID="{33CD215A-D0BE-4781-A333-03F3FA523383}" presName="vSp1" presStyleCnt="0"/>
      <dgm:spPr/>
    </dgm:pt>
    <dgm:pt modelId="{B61B000B-30C9-4D10-B463-1F2F93A7B8DB}" type="pres">
      <dgm:prSet presAssocID="{33CD215A-D0BE-4781-A333-03F3FA523383}" presName="simulatedConn" presStyleLbl="solidFgAcc1" presStyleIdx="2" presStyleCnt="5" custLinFactY="-168342" custLinFactNeighborX="4005" custLinFactNeighborY="-200000"/>
      <dgm:spPr/>
    </dgm:pt>
    <dgm:pt modelId="{A06198F6-2891-4A8C-8250-D6BA561AC507}" type="pres">
      <dgm:prSet presAssocID="{33CD215A-D0BE-4781-A333-03F3FA523383}" presName="vSp2" presStyleCnt="0"/>
      <dgm:spPr/>
    </dgm:pt>
    <dgm:pt modelId="{ABF4B0E5-0516-4D38-9106-FAD2C59FDA6F}" type="pres">
      <dgm:prSet presAssocID="{33CD215A-D0BE-4781-A333-03F3FA523383}" presName="sibTrans" presStyleCnt="0"/>
      <dgm:spPr/>
    </dgm:pt>
    <dgm:pt modelId="{CCE709D2-A445-4999-B7D3-75FFDA201918}" type="pres">
      <dgm:prSet presAssocID="{1D4D99BF-6795-4F58-8D1A-B37EEB73C197}" presName="compositeNode" presStyleCnt="0">
        <dgm:presLayoutVars>
          <dgm:bulletEnabled val="1"/>
        </dgm:presLayoutVars>
      </dgm:prSet>
      <dgm:spPr/>
    </dgm:pt>
    <dgm:pt modelId="{AA9EFAAD-206D-4E39-A50D-BFE0F14C7F03}" type="pres">
      <dgm:prSet presAssocID="{1D4D99BF-6795-4F58-8D1A-B37EEB73C197}" presName="bgRect" presStyleLbl="node1" presStyleIdx="3" presStyleCnt="6" custLinFactNeighborX="149" custLinFactNeighborY="-51920"/>
      <dgm:spPr/>
    </dgm:pt>
    <dgm:pt modelId="{456A0EF1-B8C2-4E1A-AEC7-F62B1BE0E1CE}" type="pres">
      <dgm:prSet presAssocID="{1D4D99BF-6795-4F58-8D1A-B37EEB73C197}" presName="parentNode" presStyleLbl="node1" presStyleIdx="3" presStyleCnt="6">
        <dgm:presLayoutVars>
          <dgm:chMax val="0"/>
          <dgm:bulletEnabled val="1"/>
        </dgm:presLayoutVars>
      </dgm:prSet>
      <dgm:spPr/>
    </dgm:pt>
    <dgm:pt modelId="{82FD9BFE-94C3-45C5-8066-A21C14D3895A}" type="pres">
      <dgm:prSet presAssocID="{1D4D99BF-6795-4F58-8D1A-B37EEB73C197}" presName="childNode" presStyleLbl="node1" presStyleIdx="3" presStyleCnt="6">
        <dgm:presLayoutVars>
          <dgm:bulletEnabled val="1"/>
        </dgm:presLayoutVars>
      </dgm:prSet>
      <dgm:spPr/>
    </dgm:pt>
    <dgm:pt modelId="{814D08BD-B015-4326-BE89-935A5081AF85}" type="pres">
      <dgm:prSet presAssocID="{5E5996E1-0043-4D4E-AA1F-F8F3B5610453}" presName="hSp" presStyleCnt="0"/>
      <dgm:spPr/>
    </dgm:pt>
    <dgm:pt modelId="{F4DC5649-F968-4828-9C06-2E1C548D65EB}" type="pres">
      <dgm:prSet presAssocID="{5E5996E1-0043-4D4E-AA1F-F8F3B5610453}" presName="vProcSp" presStyleCnt="0"/>
      <dgm:spPr/>
    </dgm:pt>
    <dgm:pt modelId="{D1F7C9C6-98CF-475B-A26B-A8F06FA16AD0}" type="pres">
      <dgm:prSet presAssocID="{5E5996E1-0043-4D4E-AA1F-F8F3B5610453}" presName="vSp1" presStyleCnt="0"/>
      <dgm:spPr/>
    </dgm:pt>
    <dgm:pt modelId="{E474CDAD-61F5-464D-8981-5B5A07693F9D}" type="pres">
      <dgm:prSet presAssocID="{5E5996E1-0043-4D4E-AA1F-F8F3B5610453}" presName="simulatedConn" presStyleLbl="solidFgAcc1" presStyleIdx="3" presStyleCnt="5" custLinFactY="-181832" custLinFactNeighborX="-5470" custLinFactNeighborY="-200000"/>
      <dgm:spPr/>
    </dgm:pt>
    <dgm:pt modelId="{6E653BC2-80BB-4FF4-9538-661F2540C08F}" type="pres">
      <dgm:prSet presAssocID="{5E5996E1-0043-4D4E-AA1F-F8F3B5610453}" presName="vSp2" presStyleCnt="0"/>
      <dgm:spPr/>
    </dgm:pt>
    <dgm:pt modelId="{FCEA6293-09FF-4C0B-8FAB-916D2D33E00E}" type="pres">
      <dgm:prSet presAssocID="{5E5996E1-0043-4D4E-AA1F-F8F3B5610453}" presName="sibTrans" presStyleCnt="0"/>
      <dgm:spPr/>
    </dgm:pt>
    <dgm:pt modelId="{B10F6A14-3A0F-4813-83E8-C730BE620297}" type="pres">
      <dgm:prSet presAssocID="{A67A5E81-2F4A-4627-ABE7-CB708934AE50}" presName="compositeNode" presStyleCnt="0">
        <dgm:presLayoutVars>
          <dgm:bulletEnabled val="1"/>
        </dgm:presLayoutVars>
      </dgm:prSet>
      <dgm:spPr/>
    </dgm:pt>
    <dgm:pt modelId="{2FCE8571-AFF4-479C-A95A-6139E8A33A32}" type="pres">
      <dgm:prSet presAssocID="{A67A5E81-2F4A-4627-ABE7-CB708934AE50}" presName="bgRect" presStyleLbl="node1" presStyleIdx="4" presStyleCnt="6" custLinFactNeighborX="149" custLinFactNeighborY="-51920"/>
      <dgm:spPr/>
    </dgm:pt>
    <dgm:pt modelId="{3EF568E1-A942-458C-A884-BBBD5C30727E}" type="pres">
      <dgm:prSet presAssocID="{A67A5E81-2F4A-4627-ABE7-CB708934AE50}" presName="parentNode" presStyleLbl="node1" presStyleIdx="4" presStyleCnt="6">
        <dgm:presLayoutVars>
          <dgm:chMax val="0"/>
          <dgm:bulletEnabled val="1"/>
        </dgm:presLayoutVars>
      </dgm:prSet>
      <dgm:spPr/>
    </dgm:pt>
    <dgm:pt modelId="{61391F2C-37D6-4425-9894-42252F239D10}" type="pres">
      <dgm:prSet presAssocID="{A67A5E81-2F4A-4627-ABE7-CB708934AE50}" presName="childNode" presStyleLbl="node1" presStyleIdx="4" presStyleCnt="6">
        <dgm:presLayoutVars>
          <dgm:bulletEnabled val="1"/>
        </dgm:presLayoutVars>
      </dgm:prSet>
      <dgm:spPr/>
    </dgm:pt>
    <dgm:pt modelId="{54D97DCA-F122-43F1-B90B-6B652C3573EC}" type="pres">
      <dgm:prSet presAssocID="{71C36103-871C-4C8E-85FF-82C98E118628}" presName="hSp" presStyleCnt="0"/>
      <dgm:spPr/>
    </dgm:pt>
    <dgm:pt modelId="{EC8AF647-2675-4DB5-B467-401CB92DCBF7}" type="pres">
      <dgm:prSet presAssocID="{71C36103-871C-4C8E-85FF-82C98E118628}" presName="vProcSp" presStyleCnt="0"/>
      <dgm:spPr/>
    </dgm:pt>
    <dgm:pt modelId="{E7182D77-2C68-4C3C-8956-A0283801133B}" type="pres">
      <dgm:prSet presAssocID="{71C36103-871C-4C8E-85FF-82C98E118628}" presName="vSp1" presStyleCnt="0"/>
      <dgm:spPr/>
    </dgm:pt>
    <dgm:pt modelId="{81694279-DFC7-49E1-B964-629BA2F57E45}" type="pres">
      <dgm:prSet presAssocID="{71C36103-871C-4C8E-85FF-82C98E118628}" presName="simulatedConn" presStyleLbl="solidFgAcc1" presStyleIdx="4" presStyleCnt="5" custScaleX="75589" custLinFactY="-174482" custLinFactNeighborX="-5601" custLinFactNeighborY="-200000"/>
      <dgm:spPr/>
    </dgm:pt>
    <dgm:pt modelId="{FE1E87B2-BD14-4DE0-8F36-F74874505BCA}" type="pres">
      <dgm:prSet presAssocID="{71C36103-871C-4C8E-85FF-82C98E118628}" presName="vSp2" presStyleCnt="0"/>
      <dgm:spPr/>
    </dgm:pt>
    <dgm:pt modelId="{2FA45680-3531-4A6E-9FF3-2EEC87D47D9E}" type="pres">
      <dgm:prSet presAssocID="{71C36103-871C-4C8E-85FF-82C98E118628}" presName="sibTrans" presStyleCnt="0"/>
      <dgm:spPr/>
    </dgm:pt>
    <dgm:pt modelId="{DEC0F937-6E21-4FB4-81FA-A8F249F983E2}" type="pres">
      <dgm:prSet presAssocID="{853C97AC-1C73-4A25-932E-FF921A9ED48C}" presName="compositeNode" presStyleCnt="0">
        <dgm:presLayoutVars>
          <dgm:bulletEnabled val="1"/>
        </dgm:presLayoutVars>
      </dgm:prSet>
      <dgm:spPr/>
    </dgm:pt>
    <dgm:pt modelId="{A2AE8A78-C94E-43B7-BB82-5E042D5EFC2A}" type="pres">
      <dgm:prSet presAssocID="{853C97AC-1C73-4A25-932E-FF921A9ED48C}" presName="bgRect" presStyleLbl="node1" presStyleIdx="5" presStyleCnt="6" custLinFactNeighborX="149" custLinFactNeighborY="-51920"/>
      <dgm:spPr/>
    </dgm:pt>
    <dgm:pt modelId="{F7317A2F-94EF-4F75-A0EE-C53AF1BFB7E2}" type="pres">
      <dgm:prSet presAssocID="{853C97AC-1C73-4A25-932E-FF921A9ED48C}" presName="parentNode" presStyleLbl="node1" presStyleIdx="5" presStyleCnt="6">
        <dgm:presLayoutVars>
          <dgm:chMax val="0"/>
          <dgm:bulletEnabled val="1"/>
        </dgm:presLayoutVars>
      </dgm:prSet>
      <dgm:spPr/>
    </dgm:pt>
    <dgm:pt modelId="{C7A5ED8F-AA26-40FC-B25F-FC37FCB42FEA}" type="pres">
      <dgm:prSet presAssocID="{853C97AC-1C73-4A25-932E-FF921A9ED48C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FCFCB70D-6470-4181-BBCE-F9D45480BB5B}" srcId="{8ED49607-8A22-4A2D-B981-9F68A99297D4}" destId="{5A93546A-C49C-45AF-AF33-20BD52BE700F}" srcOrd="2" destOrd="0" parTransId="{E815E735-DA83-4E45-A3F6-6FE7BB8ADEC8}" sibTransId="{33CD215A-D0BE-4781-A333-03F3FA523383}"/>
    <dgm:cxn modelId="{D5526810-BD26-4A8D-ABE2-3096D70E80FA}" srcId="{6F675C80-3DD6-4FC0-8D1A-117CCCB8D48F}" destId="{FA331324-AB1B-4CD9-8F8F-A37F56040AD7}" srcOrd="0" destOrd="0" parTransId="{AE119535-3AB8-4DF5-85E8-31334AE6D5B1}" sibTransId="{E2BBAEE3-C596-4B9A-B57F-1D5CE38FAD80}"/>
    <dgm:cxn modelId="{28CA2515-A4C8-45D2-A8F6-743F9DB4BB8C}" srcId="{8ED49607-8A22-4A2D-B981-9F68A99297D4}" destId="{A67A5E81-2F4A-4627-ABE7-CB708934AE50}" srcOrd="4" destOrd="0" parTransId="{A0C2D48C-1538-4A19-9D3E-21542C6C1D94}" sibTransId="{71C36103-871C-4C8E-85FF-82C98E118628}"/>
    <dgm:cxn modelId="{EF962625-C90B-4B61-8C67-CCF04CE8B042}" srcId="{EBFC7D6A-B871-4454-B15C-C125C096BE91}" destId="{EE68FE20-43B9-458D-A88B-38FDFEEE725B}" srcOrd="0" destOrd="0" parTransId="{B1009A21-756D-43E4-A6C6-59F4FFC78F60}" sibTransId="{0F128474-229A-4E97-B1B8-B705ED22EE49}"/>
    <dgm:cxn modelId="{5DDAD025-190C-40AC-B045-DE6FC7A0843A}" type="presOf" srcId="{EBFC7D6A-B871-4454-B15C-C125C096BE91}" destId="{936B988E-2429-4759-83D4-F8E40C2E1208}" srcOrd="1" destOrd="0" presId="urn:microsoft.com/office/officeart/2005/8/layout/hProcess7"/>
    <dgm:cxn modelId="{03605A28-73DD-49D0-8E45-FB817835E1F7}" type="presOf" srcId="{FA331324-AB1B-4CD9-8F8F-A37F56040AD7}" destId="{30815FB9-4FD3-4173-B295-64EE681CF857}" srcOrd="0" destOrd="0" presId="urn:microsoft.com/office/officeart/2005/8/layout/hProcess7"/>
    <dgm:cxn modelId="{50DF5729-6F19-49CB-A0EC-CCB39799BBF9}" type="presOf" srcId="{1D4D99BF-6795-4F58-8D1A-B37EEB73C197}" destId="{456A0EF1-B8C2-4E1A-AEC7-F62B1BE0E1CE}" srcOrd="1" destOrd="0" presId="urn:microsoft.com/office/officeart/2005/8/layout/hProcess7"/>
    <dgm:cxn modelId="{41846133-B390-4564-B06A-003D685D8D85}" type="presOf" srcId="{5A93546A-C49C-45AF-AF33-20BD52BE700F}" destId="{7FF0D805-B49A-4053-8BB6-E42885176E2A}" srcOrd="1" destOrd="0" presId="urn:microsoft.com/office/officeart/2005/8/layout/hProcess7"/>
    <dgm:cxn modelId="{74EA5238-B38C-4908-9B0E-62DBA238CC86}" srcId="{853C97AC-1C73-4A25-932E-FF921A9ED48C}" destId="{FE784E19-B653-44B2-88CB-511AFA034740}" srcOrd="0" destOrd="0" parTransId="{EF07BE92-0EF4-43A0-ACB9-3772C44D9FFC}" sibTransId="{31F7F829-DC31-4DC7-A1C7-E49D28C58C56}"/>
    <dgm:cxn modelId="{80302A47-CC0B-4642-A04F-0236A00DC8CA}" type="presOf" srcId="{6F675C80-3DD6-4FC0-8D1A-117CCCB8D48F}" destId="{BFF96CC4-19B5-4430-B8D4-F506BC84956F}" srcOrd="0" destOrd="0" presId="urn:microsoft.com/office/officeart/2005/8/layout/hProcess7"/>
    <dgm:cxn modelId="{C11D666A-B6C5-481A-9CD1-2199645C681C}" srcId="{8ED49607-8A22-4A2D-B981-9F68A99297D4}" destId="{EBFC7D6A-B871-4454-B15C-C125C096BE91}" srcOrd="1" destOrd="0" parTransId="{4E53369B-0F32-498C-80BB-39B6A9615EB5}" sibTransId="{44813EED-51B4-489A-B3B1-766761C6DC56}"/>
    <dgm:cxn modelId="{1DCF5750-37C9-4183-9EE3-DD7E784BE492}" type="presOf" srcId="{EDC095F5-96B6-4AEA-BDE0-E6FE6EF77E4D}" destId="{61391F2C-37D6-4425-9894-42252F239D10}" srcOrd="0" destOrd="0" presId="urn:microsoft.com/office/officeart/2005/8/layout/hProcess7"/>
    <dgm:cxn modelId="{ADFB3072-8C2E-4825-8669-5A654619C9C4}" srcId="{1D4D99BF-6795-4F58-8D1A-B37EEB73C197}" destId="{CD06A810-4D62-49AA-B059-0FF75B2581D0}" srcOrd="0" destOrd="0" parTransId="{55CBF961-D4E4-4FD4-B86E-4842EAC59152}" sibTransId="{39450E4B-7683-40E1-839C-E0B6797A0667}"/>
    <dgm:cxn modelId="{FC9F6652-0919-4B8D-BE51-D3017F225839}" type="presOf" srcId="{A67A5E81-2F4A-4627-ABE7-CB708934AE50}" destId="{2FCE8571-AFF4-479C-A95A-6139E8A33A32}" srcOrd="0" destOrd="0" presId="urn:microsoft.com/office/officeart/2005/8/layout/hProcess7"/>
    <dgm:cxn modelId="{3B337778-8BE2-403E-8EEE-66CD7DD08357}" type="presOf" srcId="{EBFC7D6A-B871-4454-B15C-C125C096BE91}" destId="{B2CB2F82-73F2-42D2-A38A-336A83F4115B}" srcOrd="0" destOrd="0" presId="urn:microsoft.com/office/officeart/2005/8/layout/hProcess7"/>
    <dgm:cxn modelId="{9416217A-2962-4C32-AEE7-DD77392288F2}" type="presOf" srcId="{A67A5E81-2F4A-4627-ABE7-CB708934AE50}" destId="{3EF568E1-A942-458C-A884-BBBD5C30727E}" srcOrd="1" destOrd="0" presId="urn:microsoft.com/office/officeart/2005/8/layout/hProcess7"/>
    <dgm:cxn modelId="{3A3BC187-D81F-47E1-9AE0-6A268BEC5E8B}" type="presOf" srcId="{1D4D99BF-6795-4F58-8D1A-B37EEB73C197}" destId="{AA9EFAAD-206D-4E39-A50D-BFE0F14C7F03}" srcOrd="0" destOrd="0" presId="urn:microsoft.com/office/officeart/2005/8/layout/hProcess7"/>
    <dgm:cxn modelId="{D8E6DE88-2647-4222-9180-E6AC42F8FB87}" srcId="{A67A5E81-2F4A-4627-ABE7-CB708934AE50}" destId="{EDC095F5-96B6-4AEA-BDE0-E6FE6EF77E4D}" srcOrd="0" destOrd="0" parTransId="{290AA22E-7E04-48C3-A83C-F50E5D08B17D}" sibTransId="{08FB49B8-7368-4B3A-B0E7-79DE881E32F8}"/>
    <dgm:cxn modelId="{64B01C8A-A158-4221-8B23-6A99A2C6599F}" srcId="{8ED49607-8A22-4A2D-B981-9F68A99297D4}" destId="{1D4D99BF-6795-4F58-8D1A-B37EEB73C197}" srcOrd="3" destOrd="0" parTransId="{8EC7532D-A993-4BE5-8052-D8E19B4172AA}" sibTransId="{5E5996E1-0043-4D4E-AA1F-F8F3B5610453}"/>
    <dgm:cxn modelId="{236BF6A2-02D6-4065-BBE9-BAF099F71660}" srcId="{5A93546A-C49C-45AF-AF33-20BD52BE700F}" destId="{22324EDC-6254-4838-97F1-8509BAAF235E}" srcOrd="0" destOrd="0" parTransId="{6893F452-062E-462B-ABA9-8F58B94E9126}" sibTransId="{3B1B533E-2B43-4C13-AF71-4E14B541E202}"/>
    <dgm:cxn modelId="{95A47EAA-3020-4B41-912A-6586958BBE5C}" srcId="{8ED49607-8A22-4A2D-B981-9F68A99297D4}" destId="{853C97AC-1C73-4A25-932E-FF921A9ED48C}" srcOrd="5" destOrd="0" parTransId="{CE7A4E4F-BBD8-4561-B092-F506F6B6591B}" sibTransId="{D199A276-9A67-47BE-88E5-E37C83623F80}"/>
    <dgm:cxn modelId="{E8948EB8-F12E-4338-8515-53032BDD72AB}" type="presOf" srcId="{853C97AC-1C73-4A25-932E-FF921A9ED48C}" destId="{A2AE8A78-C94E-43B7-BB82-5E042D5EFC2A}" srcOrd="0" destOrd="0" presId="urn:microsoft.com/office/officeart/2005/8/layout/hProcess7"/>
    <dgm:cxn modelId="{BD9240C7-6561-49E2-91E7-D42A2CBA62F3}" type="presOf" srcId="{5A93546A-C49C-45AF-AF33-20BD52BE700F}" destId="{2C18AC41-3314-4C31-B501-0713487D381F}" srcOrd="0" destOrd="0" presId="urn:microsoft.com/office/officeart/2005/8/layout/hProcess7"/>
    <dgm:cxn modelId="{8021AECC-A07E-47D9-8A73-A860DDC90AC3}" type="presOf" srcId="{6F675C80-3DD6-4FC0-8D1A-117CCCB8D48F}" destId="{6C8BBACA-F6E7-4C0D-9535-DFAEBC7C225A}" srcOrd="1" destOrd="0" presId="urn:microsoft.com/office/officeart/2005/8/layout/hProcess7"/>
    <dgm:cxn modelId="{447FEDCC-A6C4-4663-8CFA-34E861E8BD79}" type="presOf" srcId="{CD06A810-4D62-49AA-B059-0FF75B2581D0}" destId="{82FD9BFE-94C3-45C5-8066-A21C14D3895A}" srcOrd="0" destOrd="0" presId="urn:microsoft.com/office/officeart/2005/8/layout/hProcess7"/>
    <dgm:cxn modelId="{32CE91DA-82AD-4279-9DEE-946E1E384976}" srcId="{8ED49607-8A22-4A2D-B981-9F68A99297D4}" destId="{6F675C80-3DD6-4FC0-8D1A-117CCCB8D48F}" srcOrd="0" destOrd="0" parTransId="{BAD4E0FB-D6ED-4D29-AD19-B060D54E3C16}" sibTransId="{18D86F1C-BEF9-4371-948A-0E2700B3C76D}"/>
    <dgm:cxn modelId="{7C8ABBDB-41A1-434A-987C-227FB941E990}" type="presOf" srcId="{8ED49607-8A22-4A2D-B981-9F68A99297D4}" destId="{6FF5F364-C9A6-45B2-BB67-61A2ACDF8C1B}" srcOrd="0" destOrd="0" presId="urn:microsoft.com/office/officeart/2005/8/layout/hProcess7"/>
    <dgm:cxn modelId="{6DAC0FDE-E0D8-4AE9-89F8-28300977E91D}" type="presOf" srcId="{22324EDC-6254-4838-97F1-8509BAAF235E}" destId="{20A149AA-319C-410C-9119-98805FB8F401}" srcOrd="0" destOrd="0" presId="urn:microsoft.com/office/officeart/2005/8/layout/hProcess7"/>
    <dgm:cxn modelId="{53E44DE2-E9BE-4E38-AC1E-CD6BBB340268}" type="presOf" srcId="{EE68FE20-43B9-458D-A88B-38FDFEEE725B}" destId="{CDE33442-D129-413B-9C70-8E13962A1C58}" srcOrd="0" destOrd="0" presId="urn:microsoft.com/office/officeart/2005/8/layout/hProcess7"/>
    <dgm:cxn modelId="{0309D9EC-9449-495A-A7A9-37AD39788446}" type="presOf" srcId="{FE784E19-B653-44B2-88CB-511AFA034740}" destId="{C7A5ED8F-AA26-40FC-B25F-FC37FCB42FEA}" srcOrd="0" destOrd="0" presId="urn:microsoft.com/office/officeart/2005/8/layout/hProcess7"/>
    <dgm:cxn modelId="{EBF931FF-4D60-45BE-B322-9FC98DC6967B}" type="presOf" srcId="{853C97AC-1C73-4A25-932E-FF921A9ED48C}" destId="{F7317A2F-94EF-4F75-A0EE-C53AF1BFB7E2}" srcOrd="1" destOrd="0" presId="urn:microsoft.com/office/officeart/2005/8/layout/hProcess7"/>
    <dgm:cxn modelId="{692BAE0C-8CAE-497A-8302-6444655C4870}" type="presParOf" srcId="{6FF5F364-C9A6-45B2-BB67-61A2ACDF8C1B}" destId="{3DE5265E-0CAB-41F4-8C74-8584BDB5DCFA}" srcOrd="0" destOrd="0" presId="urn:microsoft.com/office/officeart/2005/8/layout/hProcess7"/>
    <dgm:cxn modelId="{D7F0211C-EB09-4DD4-927A-01DE46E62018}" type="presParOf" srcId="{3DE5265E-0CAB-41F4-8C74-8584BDB5DCFA}" destId="{BFF96CC4-19B5-4430-B8D4-F506BC84956F}" srcOrd="0" destOrd="0" presId="urn:microsoft.com/office/officeart/2005/8/layout/hProcess7"/>
    <dgm:cxn modelId="{D2E3EAA2-A4BD-436E-A8FE-2A1C24EB13A1}" type="presParOf" srcId="{3DE5265E-0CAB-41F4-8C74-8584BDB5DCFA}" destId="{6C8BBACA-F6E7-4C0D-9535-DFAEBC7C225A}" srcOrd="1" destOrd="0" presId="urn:microsoft.com/office/officeart/2005/8/layout/hProcess7"/>
    <dgm:cxn modelId="{86E1D40F-6641-4F8A-A582-95E30CF7C8A8}" type="presParOf" srcId="{3DE5265E-0CAB-41F4-8C74-8584BDB5DCFA}" destId="{30815FB9-4FD3-4173-B295-64EE681CF857}" srcOrd="2" destOrd="0" presId="urn:microsoft.com/office/officeart/2005/8/layout/hProcess7"/>
    <dgm:cxn modelId="{17C1F26D-5AB7-414B-B312-6DF66B9250D0}" type="presParOf" srcId="{6FF5F364-C9A6-45B2-BB67-61A2ACDF8C1B}" destId="{7F4F2E25-818E-41A6-A971-700787F2F40D}" srcOrd="1" destOrd="0" presId="urn:microsoft.com/office/officeart/2005/8/layout/hProcess7"/>
    <dgm:cxn modelId="{F48A95A6-506A-48DF-9D1D-E0BDCE48C303}" type="presParOf" srcId="{6FF5F364-C9A6-45B2-BB67-61A2ACDF8C1B}" destId="{A8C15439-D05A-426A-9E05-F075384B07A0}" srcOrd="2" destOrd="0" presId="urn:microsoft.com/office/officeart/2005/8/layout/hProcess7"/>
    <dgm:cxn modelId="{D8B00E4C-A4EE-422E-B801-A985A1A4235C}" type="presParOf" srcId="{A8C15439-D05A-426A-9E05-F075384B07A0}" destId="{9A9F9D5C-1EF9-4475-A338-9F4782868CEF}" srcOrd="0" destOrd="0" presId="urn:microsoft.com/office/officeart/2005/8/layout/hProcess7"/>
    <dgm:cxn modelId="{08DDD3F2-AAFD-4888-9F46-D95183FF6300}" type="presParOf" srcId="{A8C15439-D05A-426A-9E05-F075384B07A0}" destId="{463D4C32-E4B0-4F3E-80CC-11B2FAD69CBE}" srcOrd="1" destOrd="0" presId="urn:microsoft.com/office/officeart/2005/8/layout/hProcess7"/>
    <dgm:cxn modelId="{F8CD74F1-6903-45ED-969A-880CCDB265DE}" type="presParOf" srcId="{A8C15439-D05A-426A-9E05-F075384B07A0}" destId="{CA709F69-4A45-454A-9976-AE65E1498E33}" srcOrd="2" destOrd="0" presId="urn:microsoft.com/office/officeart/2005/8/layout/hProcess7"/>
    <dgm:cxn modelId="{55062CE8-5A76-496D-8840-9D89AD97020F}" type="presParOf" srcId="{6FF5F364-C9A6-45B2-BB67-61A2ACDF8C1B}" destId="{AA5360F7-A0F3-4F29-BDCA-FC306EF74EC0}" srcOrd="3" destOrd="0" presId="urn:microsoft.com/office/officeart/2005/8/layout/hProcess7"/>
    <dgm:cxn modelId="{2B119196-B24F-428E-9ED4-7B9C07E5B89C}" type="presParOf" srcId="{6FF5F364-C9A6-45B2-BB67-61A2ACDF8C1B}" destId="{C0477520-1D6A-413F-992B-4D1B4D4431EA}" srcOrd="4" destOrd="0" presId="urn:microsoft.com/office/officeart/2005/8/layout/hProcess7"/>
    <dgm:cxn modelId="{1886B0B3-176B-418D-8973-71F416ED6EEE}" type="presParOf" srcId="{C0477520-1D6A-413F-992B-4D1B4D4431EA}" destId="{B2CB2F82-73F2-42D2-A38A-336A83F4115B}" srcOrd="0" destOrd="0" presId="urn:microsoft.com/office/officeart/2005/8/layout/hProcess7"/>
    <dgm:cxn modelId="{423D5D91-BEB6-487D-A9AE-AAF73619B1DF}" type="presParOf" srcId="{C0477520-1D6A-413F-992B-4D1B4D4431EA}" destId="{936B988E-2429-4759-83D4-F8E40C2E1208}" srcOrd="1" destOrd="0" presId="urn:microsoft.com/office/officeart/2005/8/layout/hProcess7"/>
    <dgm:cxn modelId="{91387F4B-C744-4D4E-B863-FC1A9D805A96}" type="presParOf" srcId="{C0477520-1D6A-413F-992B-4D1B4D4431EA}" destId="{CDE33442-D129-413B-9C70-8E13962A1C58}" srcOrd="2" destOrd="0" presId="urn:microsoft.com/office/officeart/2005/8/layout/hProcess7"/>
    <dgm:cxn modelId="{314E8534-3B9C-458A-9C1E-6D65949CBEC9}" type="presParOf" srcId="{6FF5F364-C9A6-45B2-BB67-61A2ACDF8C1B}" destId="{1911D0D1-E7AC-46D2-BFC0-49A9DB7786DD}" srcOrd="5" destOrd="0" presId="urn:microsoft.com/office/officeart/2005/8/layout/hProcess7"/>
    <dgm:cxn modelId="{AFE229DD-F147-46DA-89BD-AE0D1369D623}" type="presParOf" srcId="{6FF5F364-C9A6-45B2-BB67-61A2ACDF8C1B}" destId="{799F6802-2224-435F-AC78-8453BD55DB21}" srcOrd="6" destOrd="0" presId="urn:microsoft.com/office/officeart/2005/8/layout/hProcess7"/>
    <dgm:cxn modelId="{0DC59563-2548-4B2F-9036-47ED6AE85C79}" type="presParOf" srcId="{799F6802-2224-435F-AC78-8453BD55DB21}" destId="{9004225C-EEBE-4367-A78F-220344D107E9}" srcOrd="0" destOrd="0" presId="urn:microsoft.com/office/officeart/2005/8/layout/hProcess7"/>
    <dgm:cxn modelId="{558252F4-1F79-45BE-952C-7191141283A6}" type="presParOf" srcId="{799F6802-2224-435F-AC78-8453BD55DB21}" destId="{192CFF6A-B8CB-4B17-8650-FC0AD396954E}" srcOrd="1" destOrd="0" presId="urn:microsoft.com/office/officeart/2005/8/layout/hProcess7"/>
    <dgm:cxn modelId="{684C374E-DD9D-42C3-90AF-3C3349F11D4C}" type="presParOf" srcId="{799F6802-2224-435F-AC78-8453BD55DB21}" destId="{F16ABB7E-4186-439E-8730-8BDEA68304BF}" srcOrd="2" destOrd="0" presId="urn:microsoft.com/office/officeart/2005/8/layout/hProcess7"/>
    <dgm:cxn modelId="{E058C7B2-8545-4E76-BC71-F04A78CC6FE9}" type="presParOf" srcId="{6FF5F364-C9A6-45B2-BB67-61A2ACDF8C1B}" destId="{49B8D975-3861-43D8-A77A-4458377FBF6C}" srcOrd="7" destOrd="0" presId="urn:microsoft.com/office/officeart/2005/8/layout/hProcess7"/>
    <dgm:cxn modelId="{E8D2F4FE-C4D7-4600-A769-E8C4DB4430FF}" type="presParOf" srcId="{6FF5F364-C9A6-45B2-BB67-61A2ACDF8C1B}" destId="{B92E1B7E-D5CB-4189-A506-9EFB5CC7E1BC}" srcOrd="8" destOrd="0" presId="urn:microsoft.com/office/officeart/2005/8/layout/hProcess7"/>
    <dgm:cxn modelId="{367F2B0D-6C37-48C4-91EE-8217F3A22698}" type="presParOf" srcId="{B92E1B7E-D5CB-4189-A506-9EFB5CC7E1BC}" destId="{2C18AC41-3314-4C31-B501-0713487D381F}" srcOrd="0" destOrd="0" presId="urn:microsoft.com/office/officeart/2005/8/layout/hProcess7"/>
    <dgm:cxn modelId="{B17197CB-3C00-47F0-BA3D-3C29C99C5A7D}" type="presParOf" srcId="{B92E1B7E-D5CB-4189-A506-9EFB5CC7E1BC}" destId="{7FF0D805-B49A-4053-8BB6-E42885176E2A}" srcOrd="1" destOrd="0" presId="urn:microsoft.com/office/officeart/2005/8/layout/hProcess7"/>
    <dgm:cxn modelId="{770F1F2B-8CD3-4885-A425-DC431627EAF1}" type="presParOf" srcId="{B92E1B7E-D5CB-4189-A506-9EFB5CC7E1BC}" destId="{20A149AA-319C-410C-9119-98805FB8F401}" srcOrd="2" destOrd="0" presId="urn:microsoft.com/office/officeart/2005/8/layout/hProcess7"/>
    <dgm:cxn modelId="{FF125733-A263-41DC-8D36-2090C0A0194C}" type="presParOf" srcId="{6FF5F364-C9A6-45B2-BB67-61A2ACDF8C1B}" destId="{9F2EFA6B-1039-4173-8C2E-E9FE7613C021}" srcOrd="9" destOrd="0" presId="urn:microsoft.com/office/officeart/2005/8/layout/hProcess7"/>
    <dgm:cxn modelId="{01C72306-C707-4F38-B948-17817DBA7864}" type="presParOf" srcId="{6FF5F364-C9A6-45B2-BB67-61A2ACDF8C1B}" destId="{BE0536BE-482F-40B2-B4A9-6B2E1F21C44C}" srcOrd="10" destOrd="0" presId="urn:microsoft.com/office/officeart/2005/8/layout/hProcess7"/>
    <dgm:cxn modelId="{5AFE56D5-A7A5-4CFC-B424-EB0554250448}" type="presParOf" srcId="{BE0536BE-482F-40B2-B4A9-6B2E1F21C44C}" destId="{C5774BB3-5442-49AA-8E90-815DBC740EA4}" srcOrd="0" destOrd="0" presId="urn:microsoft.com/office/officeart/2005/8/layout/hProcess7"/>
    <dgm:cxn modelId="{755C7254-D914-4D1E-B897-C40CE92A3B45}" type="presParOf" srcId="{BE0536BE-482F-40B2-B4A9-6B2E1F21C44C}" destId="{B61B000B-30C9-4D10-B463-1F2F93A7B8DB}" srcOrd="1" destOrd="0" presId="urn:microsoft.com/office/officeart/2005/8/layout/hProcess7"/>
    <dgm:cxn modelId="{985A048D-720D-4B3F-A041-4D455F2A654C}" type="presParOf" srcId="{BE0536BE-482F-40B2-B4A9-6B2E1F21C44C}" destId="{A06198F6-2891-4A8C-8250-D6BA561AC507}" srcOrd="2" destOrd="0" presId="urn:microsoft.com/office/officeart/2005/8/layout/hProcess7"/>
    <dgm:cxn modelId="{AFA60B07-3762-42F1-B873-8C795DD280E1}" type="presParOf" srcId="{6FF5F364-C9A6-45B2-BB67-61A2ACDF8C1B}" destId="{ABF4B0E5-0516-4D38-9106-FAD2C59FDA6F}" srcOrd="11" destOrd="0" presId="urn:microsoft.com/office/officeart/2005/8/layout/hProcess7"/>
    <dgm:cxn modelId="{3A435223-5258-4F92-A00F-6E43732EBAA6}" type="presParOf" srcId="{6FF5F364-C9A6-45B2-BB67-61A2ACDF8C1B}" destId="{CCE709D2-A445-4999-B7D3-75FFDA201918}" srcOrd="12" destOrd="0" presId="urn:microsoft.com/office/officeart/2005/8/layout/hProcess7"/>
    <dgm:cxn modelId="{81F29259-BC3F-40BB-9141-5F172DDBAF98}" type="presParOf" srcId="{CCE709D2-A445-4999-B7D3-75FFDA201918}" destId="{AA9EFAAD-206D-4E39-A50D-BFE0F14C7F03}" srcOrd="0" destOrd="0" presId="urn:microsoft.com/office/officeart/2005/8/layout/hProcess7"/>
    <dgm:cxn modelId="{3617EEA2-4B91-4FFF-98E1-DFB23E7EE2E6}" type="presParOf" srcId="{CCE709D2-A445-4999-B7D3-75FFDA201918}" destId="{456A0EF1-B8C2-4E1A-AEC7-F62B1BE0E1CE}" srcOrd="1" destOrd="0" presId="urn:microsoft.com/office/officeart/2005/8/layout/hProcess7"/>
    <dgm:cxn modelId="{0DEE7CE5-080F-4033-B229-905504C47275}" type="presParOf" srcId="{CCE709D2-A445-4999-B7D3-75FFDA201918}" destId="{82FD9BFE-94C3-45C5-8066-A21C14D3895A}" srcOrd="2" destOrd="0" presId="urn:microsoft.com/office/officeart/2005/8/layout/hProcess7"/>
    <dgm:cxn modelId="{5E2F080C-FF64-42E0-BC38-FC60DB661899}" type="presParOf" srcId="{6FF5F364-C9A6-45B2-BB67-61A2ACDF8C1B}" destId="{814D08BD-B015-4326-BE89-935A5081AF85}" srcOrd="13" destOrd="0" presId="urn:microsoft.com/office/officeart/2005/8/layout/hProcess7"/>
    <dgm:cxn modelId="{B4C26041-A4B5-4072-B20D-9F0D7C87B761}" type="presParOf" srcId="{6FF5F364-C9A6-45B2-BB67-61A2ACDF8C1B}" destId="{F4DC5649-F968-4828-9C06-2E1C548D65EB}" srcOrd="14" destOrd="0" presId="urn:microsoft.com/office/officeart/2005/8/layout/hProcess7"/>
    <dgm:cxn modelId="{81B4AEAF-AC97-4207-88F5-9B98BEC7C501}" type="presParOf" srcId="{F4DC5649-F968-4828-9C06-2E1C548D65EB}" destId="{D1F7C9C6-98CF-475B-A26B-A8F06FA16AD0}" srcOrd="0" destOrd="0" presId="urn:microsoft.com/office/officeart/2005/8/layout/hProcess7"/>
    <dgm:cxn modelId="{9B97DE9A-538F-4167-9235-90EEA7C2741F}" type="presParOf" srcId="{F4DC5649-F968-4828-9C06-2E1C548D65EB}" destId="{E474CDAD-61F5-464D-8981-5B5A07693F9D}" srcOrd="1" destOrd="0" presId="urn:microsoft.com/office/officeart/2005/8/layout/hProcess7"/>
    <dgm:cxn modelId="{A228DD16-4080-4181-B79D-FABCC1BAED65}" type="presParOf" srcId="{F4DC5649-F968-4828-9C06-2E1C548D65EB}" destId="{6E653BC2-80BB-4FF4-9538-661F2540C08F}" srcOrd="2" destOrd="0" presId="urn:microsoft.com/office/officeart/2005/8/layout/hProcess7"/>
    <dgm:cxn modelId="{5DDA0BB6-BA4A-44AF-9B69-179734C2AE0E}" type="presParOf" srcId="{6FF5F364-C9A6-45B2-BB67-61A2ACDF8C1B}" destId="{FCEA6293-09FF-4C0B-8FAB-916D2D33E00E}" srcOrd="15" destOrd="0" presId="urn:microsoft.com/office/officeart/2005/8/layout/hProcess7"/>
    <dgm:cxn modelId="{931D26BD-3B62-4545-93ED-0858DADB4D53}" type="presParOf" srcId="{6FF5F364-C9A6-45B2-BB67-61A2ACDF8C1B}" destId="{B10F6A14-3A0F-4813-83E8-C730BE620297}" srcOrd="16" destOrd="0" presId="urn:microsoft.com/office/officeart/2005/8/layout/hProcess7"/>
    <dgm:cxn modelId="{7F881BD9-23F8-4CEA-A0EA-8C22C35BEE59}" type="presParOf" srcId="{B10F6A14-3A0F-4813-83E8-C730BE620297}" destId="{2FCE8571-AFF4-479C-A95A-6139E8A33A32}" srcOrd="0" destOrd="0" presId="urn:microsoft.com/office/officeart/2005/8/layout/hProcess7"/>
    <dgm:cxn modelId="{1F63609C-DA32-44C5-8227-E338854EE6E4}" type="presParOf" srcId="{B10F6A14-3A0F-4813-83E8-C730BE620297}" destId="{3EF568E1-A942-458C-A884-BBBD5C30727E}" srcOrd="1" destOrd="0" presId="urn:microsoft.com/office/officeart/2005/8/layout/hProcess7"/>
    <dgm:cxn modelId="{498FCD53-4D5C-43B5-A605-6B163B32B8D5}" type="presParOf" srcId="{B10F6A14-3A0F-4813-83E8-C730BE620297}" destId="{61391F2C-37D6-4425-9894-42252F239D10}" srcOrd="2" destOrd="0" presId="urn:microsoft.com/office/officeart/2005/8/layout/hProcess7"/>
    <dgm:cxn modelId="{1DDD66DC-692B-4B74-951E-0C3A7556C344}" type="presParOf" srcId="{6FF5F364-C9A6-45B2-BB67-61A2ACDF8C1B}" destId="{54D97DCA-F122-43F1-B90B-6B652C3573EC}" srcOrd="17" destOrd="0" presId="urn:microsoft.com/office/officeart/2005/8/layout/hProcess7"/>
    <dgm:cxn modelId="{82CC4CB1-8A1F-4896-B444-5C88C527014E}" type="presParOf" srcId="{6FF5F364-C9A6-45B2-BB67-61A2ACDF8C1B}" destId="{EC8AF647-2675-4DB5-B467-401CB92DCBF7}" srcOrd="18" destOrd="0" presId="urn:microsoft.com/office/officeart/2005/8/layout/hProcess7"/>
    <dgm:cxn modelId="{B4A343AF-D27C-4CDA-B820-28958F3A407B}" type="presParOf" srcId="{EC8AF647-2675-4DB5-B467-401CB92DCBF7}" destId="{E7182D77-2C68-4C3C-8956-A0283801133B}" srcOrd="0" destOrd="0" presId="urn:microsoft.com/office/officeart/2005/8/layout/hProcess7"/>
    <dgm:cxn modelId="{085FD286-DF77-4FEC-A6EE-23C21D6D2560}" type="presParOf" srcId="{EC8AF647-2675-4DB5-B467-401CB92DCBF7}" destId="{81694279-DFC7-49E1-B964-629BA2F57E45}" srcOrd="1" destOrd="0" presId="urn:microsoft.com/office/officeart/2005/8/layout/hProcess7"/>
    <dgm:cxn modelId="{190B317E-E870-49AF-9BC2-D291791211A5}" type="presParOf" srcId="{EC8AF647-2675-4DB5-B467-401CB92DCBF7}" destId="{FE1E87B2-BD14-4DE0-8F36-F74874505BCA}" srcOrd="2" destOrd="0" presId="urn:microsoft.com/office/officeart/2005/8/layout/hProcess7"/>
    <dgm:cxn modelId="{9EEF8211-69C3-4777-9325-A1D5AEE8B2D7}" type="presParOf" srcId="{6FF5F364-C9A6-45B2-BB67-61A2ACDF8C1B}" destId="{2FA45680-3531-4A6E-9FF3-2EEC87D47D9E}" srcOrd="19" destOrd="0" presId="urn:microsoft.com/office/officeart/2005/8/layout/hProcess7"/>
    <dgm:cxn modelId="{8613F40A-3045-400F-9F64-55CCA405D810}" type="presParOf" srcId="{6FF5F364-C9A6-45B2-BB67-61A2ACDF8C1B}" destId="{DEC0F937-6E21-4FB4-81FA-A8F249F983E2}" srcOrd="20" destOrd="0" presId="urn:microsoft.com/office/officeart/2005/8/layout/hProcess7"/>
    <dgm:cxn modelId="{639A94EA-4FF1-44D7-9032-EC19782B352D}" type="presParOf" srcId="{DEC0F937-6E21-4FB4-81FA-A8F249F983E2}" destId="{A2AE8A78-C94E-43B7-BB82-5E042D5EFC2A}" srcOrd="0" destOrd="0" presId="urn:microsoft.com/office/officeart/2005/8/layout/hProcess7"/>
    <dgm:cxn modelId="{AAA22CB0-9FB9-4ABC-8C64-F14389FB5FAB}" type="presParOf" srcId="{DEC0F937-6E21-4FB4-81FA-A8F249F983E2}" destId="{F7317A2F-94EF-4F75-A0EE-C53AF1BFB7E2}" srcOrd="1" destOrd="0" presId="urn:microsoft.com/office/officeart/2005/8/layout/hProcess7"/>
    <dgm:cxn modelId="{797DF068-2389-4EAD-A00E-36195987192E}" type="presParOf" srcId="{DEC0F937-6E21-4FB4-81FA-A8F249F983E2}" destId="{C7A5ED8F-AA26-40FC-B25F-FC37FCB42FE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96CC4-19B5-4430-B8D4-F506BC84956F}">
      <dsp:nvSpPr>
        <dsp:cNvPr id="0" name=""/>
        <dsp:cNvSpPr/>
      </dsp:nvSpPr>
      <dsp:spPr>
        <a:xfrm>
          <a:off x="0" y="0"/>
          <a:ext cx="1899318" cy="2279181"/>
        </a:xfrm>
        <a:prstGeom prst="roundRect">
          <a:avLst>
            <a:gd name="adj" fmla="val 5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070C0"/>
            </a:solidFill>
          </a:endParaRPr>
        </a:p>
      </dsp:txBody>
      <dsp:txXfrm rot="16200000">
        <a:off x="-744532" y="744532"/>
        <a:ext cx="1868928" cy="379863"/>
      </dsp:txXfrm>
    </dsp:sp>
    <dsp:sp modelId="{30815FB9-4FD3-4173-B295-64EE681CF857}">
      <dsp:nvSpPr>
        <dsp:cNvPr id="0" name=""/>
        <dsp:cNvSpPr/>
      </dsp:nvSpPr>
      <dsp:spPr>
        <a:xfrm>
          <a:off x="379863" y="0"/>
          <a:ext cx="1414991" cy="22791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79863" y="0"/>
        <a:ext cx="1414991" cy="2279181"/>
      </dsp:txXfrm>
    </dsp:sp>
    <dsp:sp modelId="{B2CB2F82-73F2-42D2-A38A-336A83F4115B}">
      <dsp:nvSpPr>
        <dsp:cNvPr id="0" name=""/>
        <dsp:cNvSpPr/>
      </dsp:nvSpPr>
      <dsp:spPr>
        <a:xfrm>
          <a:off x="1968623" y="0"/>
          <a:ext cx="1899318" cy="2279181"/>
        </a:xfrm>
        <a:prstGeom prst="roundRect">
          <a:avLst>
            <a:gd name="adj" fmla="val 5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rgbClr val="0070C0"/>
            </a:solidFill>
          </a:endParaRPr>
        </a:p>
      </dsp:txBody>
      <dsp:txXfrm rot="16200000">
        <a:off x="1224090" y="744532"/>
        <a:ext cx="1868928" cy="379863"/>
      </dsp:txXfrm>
    </dsp:sp>
    <dsp:sp modelId="{463D4C32-E4B0-4F3E-80CC-11B2FAD69CBE}">
      <dsp:nvSpPr>
        <dsp:cNvPr id="0" name=""/>
        <dsp:cNvSpPr/>
      </dsp:nvSpPr>
      <dsp:spPr>
        <a:xfrm rot="5400000">
          <a:off x="1768394" y="1226480"/>
          <a:ext cx="335148" cy="2848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33442-D129-413B-9C70-8E13962A1C58}">
      <dsp:nvSpPr>
        <dsp:cNvPr id="0" name=""/>
        <dsp:cNvSpPr/>
      </dsp:nvSpPr>
      <dsp:spPr>
        <a:xfrm>
          <a:off x="2348486" y="0"/>
          <a:ext cx="1414991" cy="22791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348486" y="0"/>
        <a:ext cx="1414991" cy="2279181"/>
      </dsp:txXfrm>
    </dsp:sp>
    <dsp:sp modelId="{2C18AC41-3314-4C31-B501-0713487D381F}">
      <dsp:nvSpPr>
        <dsp:cNvPr id="0" name=""/>
        <dsp:cNvSpPr/>
      </dsp:nvSpPr>
      <dsp:spPr>
        <a:xfrm>
          <a:off x="3930998" y="0"/>
          <a:ext cx="1899318" cy="2279181"/>
        </a:xfrm>
        <a:prstGeom prst="roundRect">
          <a:avLst>
            <a:gd name="adj" fmla="val 5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kern="1200" dirty="0"/>
        </a:p>
      </dsp:txBody>
      <dsp:txXfrm rot="16200000">
        <a:off x="3186465" y="744532"/>
        <a:ext cx="1868928" cy="379863"/>
      </dsp:txXfrm>
    </dsp:sp>
    <dsp:sp modelId="{192CFF6A-B8CB-4B17-8650-FC0AD396954E}">
      <dsp:nvSpPr>
        <dsp:cNvPr id="0" name=""/>
        <dsp:cNvSpPr/>
      </dsp:nvSpPr>
      <dsp:spPr>
        <a:xfrm rot="5400000">
          <a:off x="3777690" y="1234198"/>
          <a:ext cx="335148" cy="2848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149AA-319C-410C-9119-98805FB8F401}">
      <dsp:nvSpPr>
        <dsp:cNvPr id="0" name=""/>
        <dsp:cNvSpPr/>
      </dsp:nvSpPr>
      <dsp:spPr>
        <a:xfrm>
          <a:off x="4310862" y="0"/>
          <a:ext cx="1414991" cy="22791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310862" y="0"/>
        <a:ext cx="1414991" cy="2279181"/>
      </dsp:txXfrm>
    </dsp:sp>
    <dsp:sp modelId="{AA9EFAAD-206D-4E39-A50D-BFE0F14C7F03}">
      <dsp:nvSpPr>
        <dsp:cNvPr id="0" name=""/>
        <dsp:cNvSpPr/>
      </dsp:nvSpPr>
      <dsp:spPr>
        <a:xfrm>
          <a:off x="5903041" y="0"/>
          <a:ext cx="1899318" cy="2279181"/>
        </a:xfrm>
        <a:prstGeom prst="roundRect">
          <a:avLst>
            <a:gd name="adj" fmla="val 5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 rot="16200000">
        <a:off x="5158508" y="744532"/>
        <a:ext cx="1868928" cy="379863"/>
      </dsp:txXfrm>
    </dsp:sp>
    <dsp:sp modelId="{B61B000B-30C9-4D10-B463-1F2F93A7B8DB}">
      <dsp:nvSpPr>
        <dsp:cNvPr id="0" name=""/>
        <dsp:cNvSpPr/>
      </dsp:nvSpPr>
      <dsp:spPr>
        <a:xfrm rot="5400000">
          <a:off x="5753544" y="1237845"/>
          <a:ext cx="335148" cy="2848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D9BFE-94C3-45C5-8066-A21C14D3895A}">
      <dsp:nvSpPr>
        <dsp:cNvPr id="0" name=""/>
        <dsp:cNvSpPr/>
      </dsp:nvSpPr>
      <dsp:spPr>
        <a:xfrm>
          <a:off x="6282905" y="0"/>
          <a:ext cx="1414991" cy="22791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282905" y="0"/>
        <a:ext cx="1414991" cy="2279181"/>
      </dsp:txXfrm>
    </dsp:sp>
    <dsp:sp modelId="{2FCE8571-AFF4-479C-A95A-6139E8A33A32}">
      <dsp:nvSpPr>
        <dsp:cNvPr id="0" name=""/>
        <dsp:cNvSpPr/>
      </dsp:nvSpPr>
      <dsp:spPr>
        <a:xfrm>
          <a:off x="7868835" y="0"/>
          <a:ext cx="1899318" cy="2279181"/>
        </a:xfrm>
        <a:prstGeom prst="roundRect">
          <a:avLst>
            <a:gd name="adj" fmla="val 5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16200000">
        <a:off x="7124303" y="744532"/>
        <a:ext cx="1868928" cy="379863"/>
      </dsp:txXfrm>
    </dsp:sp>
    <dsp:sp modelId="{E474CDAD-61F5-464D-8981-5B5A07693F9D}">
      <dsp:nvSpPr>
        <dsp:cNvPr id="0" name=""/>
        <dsp:cNvSpPr/>
      </dsp:nvSpPr>
      <dsp:spPr>
        <a:xfrm rot="5400000">
          <a:off x="7692344" y="1192633"/>
          <a:ext cx="335148" cy="2848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91F2C-37D6-4425-9894-42252F239D10}">
      <dsp:nvSpPr>
        <dsp:cNvPr id="0" name=""/>
        <dsp:cNvSpPr/>
      </dsp:nvSpPr>
      <dsp:spPr>
        <a:xfrm>
          <a:off x="8248699" y="0"/>
          <a:ext cx="1414991" cy="22791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8248699" y="0"/>
        <a:ext cx="1414991" cy="2279181"/>
      </dsp:txXfrm>
    </dsp:sp>
    <dsp:sp modelId="{A2AE8A78-C94E-43B7-BB82-5E042D5EFC2A}">
      <dsp:nvSpPr>
        <dsp:cNvPr id="0" name=""/>
        <dsp:cNvSpPr/>
      </dsp:nvSpPr>
      <dsp:spPr>
        <a:xfrm>
          <a:off x="9834628" y="0"/>
          <a:ext cx="1899318" cy="2279181"/>
        </a:xfrm>
        <a:prstGeom prst="roundRect">
          <a:avLst>
            <a:gd name="adj" fmla="val 5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 rot="16200000">
        <a:off x="9090096" y="744532"/>
        <a:ext cx="1868928" cy="379863"/>
      </dsp:txXfrm>
    </dsp:sp>
    <dsp:sp modelId="{81694279-DFC7-49E1-B964-629BA2F57E45}">
      <dsp:nvSpPr>
        <dsp:cNvPr id="0" name=""/>
        <dsp:cNvSpPr/>
      </dsp:nvSpPr>
      <dsp:spPr>
        <a:xfrm rot="5400000">
          <a:off x="9657765" y="1252040"/>
          <a:ext cx="335148" cy="21535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5ED8F-AA26-40FC-B25F-FC37FCB42FEA}">
      <dsp:nvSpPr>
        <dsp:cNvPr id="0" name=""/>
        <dsp:cNvSpPr/>
      </dsp:nvSpPr>
      <dsp:spPr>
        <a:xfrm>
          <a:off x="10214492" y="0"/>
          <a:ext cx="1414991" cy="22791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0214492" y="0"/>
        <a:ext cx="1414991" cy="2279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797D421A-6BC6-49A9-BD1F-4F695EFCF94F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0F82398D-A34E-47E8-BF4F-9167E7BE5A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7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2E5D0-93B2-49DC-A267-0962FF182E1B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2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37" y="76200"/>
            <a:ext cx="203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14176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</a:defRPr>
            </a:lvl4pPr>
            <a:lvl5pPr>
              <a:defRPr sz="1100">
                <a:latin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</a:defRPr>
            </a:lvl4pPr>
            <a:lvl5pPr>
              <a:defRPr sz="1100">
                <a:latin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8600"/>
            <a:ext cx="4011084" cy="1162050"/>
          </a:xfr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800"/>
            <a:ext cx="6815667" cy="4678363"/>
          </a:xfrm>
        </p:spPr>
        <p:txBody>
          <a:bodyPr>
            <a:normAutofit/>
          </a:bodyPr>
          <a:lstStyle>
            <a:lvl1pPr>
              <a:defRPr sz="1800">
                <a:latin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</a:defRPr>
            </a:lvl3pPr>
            <a:lvl4pPr>
              <a:defRPr sz="1200">
                <a:latin typeface="Tahoma" panose="020B0604030504040204" pitchFamily="34" charset="0"/>
              </a:defRPr>
            </a:lvl4pPr>
            <a:lvl5pPr>
              <a:defRPr sz="1200">
                <a:latin typeface="Tahom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4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9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605"/>
            <a:ext cx="12192000" cy="6867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23E69B-C1E8-4B68-84ED-913DCACE33C2}" type="datetime1">
              <a:rPr lang="en-US">
                <a:solidFill>
                  <a:prstClr val="black"/>
                </a:solidFill>
              </a:rPr>
              <a:pPr/>
              <a:t>11/13/2017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2C21C7D-186C-4D95-A749-97BEB336E3B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37" y="76200"/>
            <a:ext cx="2032000" cy="1524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gradFill>
            <a:gsLst>
              <a:gs pos="0">
                <a:srgbClr val="918CC4"/>
              </a:gs>
              <a:gs pos="21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81245" y="6445101"/>
            <a:ext cx="904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kern="0" dirty="0">
                <a:solidFill>
                  <a:srgbClr val="3F3A72"/>
                </a:solidFill>
                <a:cs typeface="Arial"/>
              </a:rPr>
              <a:t>Sustainable Results.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>
                <a:latin typeface="Tahoma" panose="020B0604030504040204" pitchFamily="34" charset="0"/>
              </a:defRPr>
            </a:lvl1pPr>
            <a:lvl2pPr>
              <a:spcAft>
                <a:spcPts val="600"/>
              </a:spcAft>
              <a:defRPr>
                <a:latin typeface="Tahoma" panose="020B0604030504040204" pitchFamily="34" charset="0"/>
              </a:defRPr>
            </a:lvl2pPr>
            <a:lvl3pPr>
              <a:spcAft>
                <a:spcPts val="600"/>
              </a:spcAft>
              <a:defRPr>
                <a:latin typeface="Tahoma" panose="020B0604030504040204" pitchFamily="34" charset="0"/>
              </a:defRPr>
            </a:lvl3pPr>
            <a:lvl4pPr>
              <a:spcAft>
                <a:spcPts val="600"/>
              </a:spcAft>
              <a:defRPr>
                <a:latin typeface="Tahoma" panose="020B0604030504040204" pitchFamily="34" charset="0"/>
              </a:defRPr>
            </a:lvl4pPr>
            <a:lvl5pPr>
              <a:spcAft>
                <a:spcPts val="600"/>
              </a:spcAft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277600" cy="14176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54864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4864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277600" cy="14176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54864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4864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277600" cy="14176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54864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4864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14176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14176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14176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86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800"/>
            <a:ext cx="6815667" cy="4678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>
                <a:latin typeface="Tahoma" panose="020B0604030504040204" pitchFamily="34" charset="0"/>
              </a:defRPr>
            </a:lvl1pPr>
            <a:lvl2pPr>
              <a:spcAft>
                <a:spcPts val="600"/>
              </a:spcAft>
              <a:defRPr>
                <a:latin typeface="Tahoma" panose="020B0604030504040204" pitchFamily="34" charset="0"/>
              </a:defRPr>
            </a:lvl2pPr>
            <a:lvl3pPr>
              <a:spcAft>
                <a:spcPts val="600"/>
              </a:spcAft>
              <a:defRPr>
                <a:latin typeface="Tahoma" panose="020B0604030504040204" pitchFamily="34" charset="0"/>
              </a:defRPr>
            </a:lvl3pPr>
            <a:lvl4pPr>
              <a:spcAft>
                <a:spcPts val="600"/>
              </a:spcAft>
              <a:defRPr>
                <a:latin typeface="Tahoma" panose="020B0604030504040204" pitchFamily="34" charset="0"/>
              </a:defRPr>
            </a:lvl4pPr>
            <a:lvl5pPr>
              <a:spcAft>
                <a:spcPts val="600"/>
              </a:spcAft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>
                <a:latin typeface="Tahoma" panose="020B0604030504040204" pitchFamily="34" charset="0"/>
              </a:defRPr>
            </a:lvl1pPr>
            <a:lvl2pPr>
              <a:spcAft>
                <a:spcPts val="600"/>
              </a:spcAft>
              <a:defRPr>
                <a:latin typeface="Tahoma" panose="020B0604030504040204" pitchFamily="34" charset="0"/>
              </a:defRPr>
            </a:lvl2pPr>
            <a:lvl3pPr>
              <a:spcAft>
                <a:spcPts val="600"/>
              </a:spcAft>
              <a:defRPr>
                <a:latin typeface="Tahoma" panose="020B0604030504040204" pitchFamily="34" charset="0"/>
              </a:defRPr>
            </a:lvl3pPr>
            <a:lvl4pPr>
              <a:spcAft>
                <a:spcPts val="600"/>
              </a:spcAft>
              <a:defRPr>
                <a:latin typeface="Tahoma" panose="020B0604030504040204" pitchFamily="34" charset="0"/>
              </a:defRPr>
            </a:lvl4pPr>
            <a:lvl5pPr>
              <a:spcAft>
                <a:spcPts val="600"/>
              </a:spcAft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277600" cy="1417638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5486400" cy="4525963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</a:defRPr>
            </a:lvl4pPr>
            <a:lvl5pPr>
              <a:defRPr sz="1100">
                <a:latin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486400" cy="4525963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</a:defRPr>
            </a:lvl4pPr>
            <a:lvl5pPr>
              <a:defRPr sz="1100">
                <a:latin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277600" cy="1417638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5486400" cy="4525963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</a:defRPr>
            </a:lvl4pPr>
            <a:lvl5pPr>
              <a:defRPr sz="1100">
                <a:latin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486400" cy="4525963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</a:defRPr>
            </a:lvl4pPr>
            <a:lvl5pPr>
              <a:defRPr sz="1100">
                <a:latin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4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277600" cy="1417638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5486400" cy="4525963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</a:defRPr>
            </a:lvl4pPr>
            <a:lvl5pPr>
              <a:defRPr sz="1100">
                <a:latin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486400" cy="4525963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</a:defRPr>
            </a:lvl4pPr>
            <a:lvl5pPr>
              <a:defRPr sz="1100">
                <a:latin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14176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</a:defRPr>
            </a:lvl4pPr>
            <a:lvl5pPr>
              <a:defRPr sz="1100">
                <a:latin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</a:defRPr>
            </a:lvl4pPr>
            <a:lvl5pPr>
              <a:defRPr sz="1100">
                <a:latin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14176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</a:defRPr>
            </a:lvl4pPr>
            <a:lvl5pPr>
              <a:defRPr sz="1100">
                <a:latin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</a:defRPr>
            </a:lvl4pPr>
            <a:lvl5pPr>
              <a:defRPr sz="1100">
                <a:latin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4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401"/>
            <a:ext cx="1127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0782639" y="6519446"/>
            <a:ext cx="1409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solidFill>
                  <a:prstClr val="white"/>
                </a:solidFill>
                <a:latin typeface="Tahoma" panose="020B0604030504040204" pitchFamily="34" charset="0"/>
              </a:rPr>
              <a:t>© 2016, SDI International.</a:t>
            </a:r>
          </a:p>
          <a:p>
            <a:pPr algn="r"/>
            <a:r>
              <a:rPr lang="en-US" sz="800" dirty="0">
                <a:solidFill>
                  <a:prstClr val="white"/>
                </a:solidFill>
                <a:latin typeface="Tahoma" panose="020B0604030504040204" pitchFamily="34" charset="0"/>
              </a:rPr>
              <a:t>Slide </a:t>
            </a:r>
            <a:fld id="{A2E62301-6A0F-4522-A57E-E3707E4E0C41}" type="slidenum">
              <a:rPr lang="en-US" sz="800">
                <a:solidFill>
                  <a:prstClr val="white"/>
                </a:solidFill>
                <a:latin typeface="Tahoma" panose="020B0604030504040204" pitchFamily="34" charset="0"/>
              </a:rPr>
              <a:pPr algn="r"/>
              <a:t>‹#›</a:t>
            </a:fld>
            <a:endParaRPr lang="en-US" sz="8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11277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3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spcAft>
          <a:spcPts val="1200"/>
        </a:spcAft>
        <a:buClr>
          <a:srgbClr val="3C0076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spcAft>
          <a:spcPts val="1200"/>
        </a:spcAft>
        <a:buFont typeface="Arial" pitchFamily="34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spcAft>
          <a:spcPts val="1200"/>
        </a:spcAft>
        <a:buFont typeface="Arial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spcAft>
          <a:spcPts val="1200"/>
        </a:spcAft>
        <a:buFont typeface="Arial" pitchFamily="34" charset="0"/>
        <a:buChar char="–"/>
        <a:defRPr sz="11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spcAft>
          <a:spcPts val="1200"/>
        </a:spcAft>
        <a:buFont typeface="Arial" pitchFamily="34" charset="0"/>
        <a:buChar char="»"/>
        <a:defRPr sz="11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401"/>
            <a:ext cx="1127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11277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10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spcAft>
          <a:spcPts val="1200"/>
        </a:spcAft>
        <a:buClr>
          <a:srgbClr val="3C007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spcAft>
          <a:spcPts val="12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spcAft>
          <a:spcPts val="120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spcAft>
          <a:spcPts val="1200"/>
        </a:spcAft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spcAft>
          <a:spcPts val="1200"/>
        </a:spcAft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oncierge@cf-creative.com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ernandezco@sdintl.com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mantilla@sbccfund.com" TargetMode="External"/><Relationship Id="rId4" Type="http://schemas.openxmlformats.org/officeDocument/2006/relationships/hyperlink" Target="mailto:concierge@cf-creative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gif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4823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847067"/>
            <a:ext cx="990600" cy="858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971800"/>
            <a:ext cx="12192000" cy="1845128"/>
          </a:xfrm>
          <a:prstGeom prst="rect">
            <a:avLst/>
          </a:prstGeom>
          <a:solidFill>
            <a:srgbClr val="573B77">
              <a:alpha val="64000"/>
            </a:srgbClr>
          </a:solidFill>
        </p:spPr>
        <p:txBody>
          <a:bodyPr wrap="square" rtlCol="0" anchor="ctr">
            <a:noAutofit/>
          </a:bodyPr>
          <a:lstStyle/>
          <a:p>
            <a:pPr marL="6350" algn="ctr"/>
            <a:endParaRPr lang="en-US" sz="2800" b="1" i="1" kern="0" cap="small" spc="30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671"/>
            <a:ext cx="12192000" cy="5714999"/>
          </a:xfrm>
          <a:prstGeom prst="rect">
            <a:avLst/>
          </a:prstGeom>
          <a:solidFill>
            <a:srgbClr val="573B77">
              <a:alpha val="64000"/>
            </a:srgbClr>
          </a:solidFill>
        </p:spPr>
        <p:txBody>
          <a:bodyPr wrap="square" rtlCol="0" anchor="ctr">
            <a:noAutofit/>
          </a:bodyPr>
          <a:lstStyle/>
          <a:p>
            <a:pPr marL="457200"/>
            <a:endParaRPr lang="en-US" sz="1600" i="1" kern="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971800"/>
            <a:ext cx="12192000" cy="184512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6350" algn="ctr"/>
            <a:r>
              <a:rPr lang="en-US" sz="3200" b="1" kern="0" cap="small" spc="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Scaling &amp; Financing For Growth: </a:t>
            </a:r>
          </a:p>
          <a:p>
            <a:pPr marL="6350" algn="ctr"/>
            <a:r>
              <a:rPr lang="en-US" sz="2800" b="1" kern="0" cap="small" spc="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Inclusive Procurement, Innovative Funding, </a:t>
            </a:r>
          </a:p>
          <a:p>
            <a:pPr marL="6350" algn="ctr"/>
            <a:r>
              <a:rPr lang="en-US" sz="2800" b="1" kern="0" cap="small" spc="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the IWEC Concierge Desk </a:t>
            </a:r>
            <a:endParaRPr lang="en-US" sz="1200" b="1" kern="0" cap="small" spc="3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0" y="5884136"/>
            <a:ext cx="1524000" cy="881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5854752"/>
            <a:ext cx="1599576" cy="850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589" y="4974406"/>
            <a:ext cx="587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MONIKA MANTILLA, PRESIDENT &amp; CEO, </a:t>
            </a:r>
          </a:p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SMALL BUSINESS COMMUNITY CAPITAL (SBCC)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6200" y="4969394"/>
            <a:ext cx="465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CONCHIE FERNANDEZ-CRAIG, </a:t>
            </a:r>
          </a:p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MANAGING PARTNER, CF CREATIVE</a:t>
            </a:r>
          </a:p>
        </p:txBody>
      </p:sp>
    </p:spTree>
    <p:extLst>
      <p:ext uri="{BB962C8B-B14F-4D97-AF65-F5344CB8AC3E}">
        <p14:creationId xmlns:p14="http://schemas.microsoft.com/office/powerpoint/2010/main" val="8965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533399"/>
            <a:ext cx="2514600" cy="38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44099-B4A2-4E6F-B538-D567E7AA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66502"/>
            <a:ext cx="12192000" cy="4866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71302"/>
            <a:ext cx="12192000" cy="486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0" y="6066502"/>
            <a:ext cx="2133599" cy="30479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rbel" charset="0"/>
                <a:ea typeface="Corbel" charset="0"/>
                <a:cs typeface="Corbel" charset="0"/>
              </a:rPr>
              <a:t>Slide 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3" t="25555" r="14445" b="34445"/>
          <a:stretch/>
        </p:blipFill>
        <p:spPr>
          <a:xfrm>
            <a:off x="0" y="6123214"/>
            <a:ext cx="1143000" cy="734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4860" y="6371301"/>
            <a:ext cx="7087197" cy="486698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endParaRPr lang="en-US" sz="1400" dirty="0">
              <a:solidFill>
                <a:srgbClr val="FFC000"/>
              </a:solidFill>
              <a:latin typeface="Tahoma" panose="020B060403050404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0"/>
            <a:ext cx="11277600" cy="1295399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/>
                </a:solidFill>
                <a:effectLst/>
                <a:latin typeface="Athelas" charset="0"/>
                <a:ea typeface="Athelas" charset="0"/>
                <a:cs typeface="Athelas" charset="0"/>
              </a:rPr>
              <a:t>How IPP Works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0176"/>
            <a:ext cx="12192000" cy="48863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1000" y="1225296"/>
            <a:ext cx="11201400" cy="48006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005840" y="1352749"/>
            <a:ext cx="9890760" cy="450749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SDI developed a specialized fulfillment engine—the IPP—that focuses on </a:t>
            </a:r>
            <a:r>
              <a:rPr lang="en-US" sz="1800" b="1" dirty="0">
                <a:solidFill>
                  <a:srgbClr val="7030A0"/>
                </a:solidFill>
              </a:rPr>
              <a:t>diverse and inclusive suppliers</a:t>
            </a:r>
            <a:r>
              <a:rPr lang="en-US" sz="1800" b="1" dirty="0"/>
              <a:t>, </a:t>
            </a:r>
            <a:r>
              <a:rPr lang="en-US" sz="1800" dirty="0">
                <a:solidFill>
                  <a:schemeClr val="bg1"/>
                </a:solidFill>
              </a:rPr>
              <a:t>giving them unique access to </a:t>
            </a:r>
            <a:r>
              <a:rPr lang="en-US" sz="1800" b="1" dirty="0">
                <a:solidFill>
                  <a:srgbClr val="7030A0"/>
                </a:solidFill>
              </a:rPr>
              <a:t>revenue opportunities at a global level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SDI vets suppliers and aligns Corporate driven opportunities with eligible WBEs, and helps suppliers scale by providing vital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7030A0"/>
                </a:solidFill>
              </a:rPr>
              <a:t>opportunity, and mentorship </a:t>
            </a:r>
            <a:r>
              <a:rPr lang="en-US" sz="1800" b="1" dirty="0">
                <a:solidFill>
                  <a:schemeClr val="bg1"/>
                </a:solidFill>
              </a:rPr>
              <a:t>that keep </a:t>
            </a:r>
            <a:r>
              <a:rPr lang="en-US" sz="1800" b="1" dirty="0">
                <a:solidFill>
                  <a:srgbClr val="7030A0"/>
                </a:solidFill>
              </a:rPr>
              <a:t>diverse and woman-owned suppliers </a:t>
            </a:r>
            <a:r>
              <a:rPr lang="en-US" sz="1800" dirty="0">
                <a:solidFill>
                  <a:schemeClr val="bg1"/>
                </a:solidFill>
              </a:rPr>
              <a:t>from breaking down access gaps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7030A0"/>
                </a:solidFill>
              </a:rPr>
              <a:t>to business, readiness and funding.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bg1"/>
                </a:solidFill>
              </a:rPr>
              <a:t>And to fill the access gap to funding, </a:t>
            </a:r>
            <a:r>
              <a:rPr lang="en-US" sz="2400" b="1" i="1" dirty="0">
                <a:solidFill>
                  <a:srgbClr val="7030A0"/>
                </a:solidFill>
              </a:rPr>
              <a:t>the IPP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chemeClr val="bg1"/>
                </a:solidFill>
              </a:rPr>
              <a:t>and </a:t>
            </a:r>
            <a:r>
              <a:rPr lang="en-US" sz="2400" b="1" i="1" dirty="0">
                <a:solidFill>
                  <a:srgbClr val="7030A0"/>
                </a:solidFill>
              </a:rPr>
              <a:t>Small Business Community Capital (SBCC) </a:t>
            </a:r>
            <a:r>
              <a:rPr lang="en-US" sz="2400" i="1" dirty="0">
                <a:solidFill>
                  <a:schemeClr val="bg1"/>
                </a:solidFill>
              </a:rPr>
              <a:t>collaborate on ongoing </a:t>
            </a:r>
            <a:r>
              <a:rPr lang="en-US" sz="2400" b="1" i="1" dirty="0">
                <a:solidFill>
                  <a:srgbClr val="7030A0"/>
                </a:solidFill>
              </a:rPr>
              <a:t>program optimization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chemeClr val="bg1"/>
                </a:solidFill>
              </a:rPr>
              <a:t>to create </a:t>
            </a:r>
            <a:r>
              <a:rPr lang="en-US" sz="2400" b="1" i="1" dirty="0">
                <a:solidFill>
                  <a:srgbClr val="7030A0"/>
                </a:solidFill>
              </a:rPr>
              <a:t>more opportunities for diverse and inclusive suppliers.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67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533399"/>
            <a:ext cx="2514600" cy="38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44099-B4A2-4E6F-B538-D567E7AA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66502"/>
            <a:ext cx="12192000" cy="4866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71302"/>
            <a:ext cx="12192000" cy="486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0" y="6066502"/>
            <a:ext cx="2133599" cy="30479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rbel" charset="0"/>
                <a:ea typeface="Corbel" charset="0"/>
                <a:cs typeface="Corbel" charset="0"/>
              </a:rPr>
              <a:t>Slide 10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3" t="25555" r="14445" b="34445"/>
          <a:stretch/>
        </p:blipFill>
        <p:spPr>
          <a:xfrm>
            <a:off x="0" y="6123214"/>
            <a:ext cx="1143000" cy="734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4860" y="6371301"/>
            <a:ext cx="7087197" cy="486698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endParaRPr lang="en-US" sz="1400" dirty="0">
              <a:solidFill>
                <a:srgbClr val="FFC000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665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" y="228599"/>
            <a:ext cx="10820400" cy="5701379"/>
          </a:xfrm>
          <a:prstGeom prst="rect">
            <a:avLst/>
          </a:prstGeom>
          <a:solidFill>
            <a:srgbClr val="141B4D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7700" y="2710084"/>
            <a:ext cx="3276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Funding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7425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B94518B-55B3-49F0-B6F0-2927AB4685A1}"/>
              </a:ext>
            </a:extLst>
          </p:cNvPr>
          <p:cNvGrpSpPr/>
          <p:nvPr/>
        </p:nvGrpSpPr>
        <p:grpSpPr>
          <a:xfrm>
            <a:off x="676274" y="1494792"/>
            <a:ext cx="5191126" cy="3507083"/>
            <a:chOff x="-2970694" y="1009838"/>
            <a:chExt cx="11818517" cy="550324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885BFE1-58A3-47F9-928F-4D31AC483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1" t="10725" r="13194" b="33156"/>
            <a:stretch/>
          </p:blipFill>
          <p:spPr>
            <a:xfrm>
              <a:off x="-2970694" y="1026684"/>
              <a:ext cx="11811000" cy="5486400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7A2376F-FF22-49B6-B24C-85D25F26FE81}"/>
                </a:ext>
              </a:extLst>
            </p:cNvPr>
            <p:cNvSpPr/>
            <p:nvPr/>
          </p:nvSpPr>
          <p:spPr>
            <a:xfrm>
              <a:off x="-2970693" y="1009838"/>
              <a:ext cx="11818516" cy="5503245"/>
            </a:xfrm>
            <a:prstGeom prst="rect">
              <a:avLst/>
            </a:prstGeom>
            <a:solidFill>
              <a:srgbClr val="254061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7228" y="505364"/>
            <a:ext cx="10971372" cy="713836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About Small Business Community Capital (SBCC)</a:t>
            </a:r>
            <a:endParaRPr lang="en-US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948799-2370-4DEA-BAAD-762B6363D32A}"/>
              </a:ext>
            </a:extLst>
          </p:cNvPr>
          <p:cNvSpPr/>
          <p:nvPr/>
        </p:nvSpPr>
        <p:spPr>
          <a:xfrm>
            <a:off x="685800" y="1524000"/>
            <a:ext cx="5105400" cy="34778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Founded in 2010, Small Business Community Capital (SBCC) is a private debt and private equity fund targeting companies with revenues between $5 and $100 million, with EBITDA of $1+ million, operating history of 3+ years, and a majority of employees in the U.S. </a:t>
            </a:r>
          </a:p>
          <a:p>
            <a:pPr algn="ctr"/>
            <a:endParaRPr lang="en-US" sz="2000" dirty="0">
              <a:solidFill>
                <a:prstClr val="white"/>
              </a:solidFill>
            </a:endParaRP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SBCC is industry agnostic in its investments, but favors businesses that provide goods or services to corporations. </a:t>
            </a:r>
          </a:p>
        </p:txBody>
      </p:sp>
      <p:pic>
        <p:nvPicPr>
          <p:cNvPr id="24" name="Picture 1" descr="Screen Shot 2017-03-05 at 4.06.21 PM.png">
            <a:extLst>
              <a:ext uri="{FF2B5EF4-FFF2-40B4-BE49-F238E27FC236}">
                <a16:creationId xmlns:a16="http://schemas.microsoft.com/office/drawing/2014/main" id="{23E98E79-3444-4FF8-9054-AD3D2F167C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45"/>
          <a:stretch/>
        </p:blipFill>
        <p:spPr bwMode="auto">
          <a:xfrm>
            <a:off x="10088880" y="1494792"/>
            <a:ext cx="1645920" cy="147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Screen Shot 2017-03-05 at 4.06.29 PM.png">
            <a:extLst>
              <a:ext uri="{FF2B5EF4-FFF2-40B4-BE49-F238E27FC236}">
                <a16:creationId xmlns:a16="http://schemas.microsoft.com/office/drawing/2014/main" id="{2EF5249A-1625-4639-9125-67D8E83C64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9"/>
          <a:stretch/>
        </p:blipFill>
        <p:spPr bwMode="auto">
          <a:xfrm>
            <a:off x="8214224" y="1494792"/>
            <a:ext cx="1645920" cy="150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Screen Shot 2017-03-05 at 4.06.36 PM.png">
            <a:extLst>
              <a:ext uri="{FF2B5EF4-FFF2-40B4-BE49-F238E27FC236}">
                <a16:creationId xmlns:a16="http://schemas.microsoft.com/office/drawing/2014/main" id="{F65934A3-05EC-43C9-ACA4-933B9E194E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7"/>
          <a:stretch/>
        </p:blipFill>
        <p:spPr bwMode="auto">
          <a:xfrm>
            <a:off x="6343650" y="1494792"/>
            <a:ext cx="1645920" cy="147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Screen Shot 2017-03-05 at 4.06.45 PM.png">
            <a:extLst>
              <a:ext uri="{FF2B5EF4-FFF2-40B4-BE49-F238E27FC236}">
                <a16:creationId xmlns:a16="http://schemas.microsoft.com/office/drawing/2014/main" id="{66997CAD-56A9-4C99-AC8D-4FA64143C7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7"/>
          <a:stretch/>
        </p:blipFill>
        <p:spPr bwMode="auto">
          <a:xfrm>
            <a:off x="7265670" y="3968969"/>
            <a:ext cx="1645920" cy="149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BC90FB0-5BBB-4F68-8785-EDF932CE508E}"/>
              </a:ext>
            </a:extLst>
          </p:cNvPr>
          <p:cNvSpPr>
            <a:spLocks/>
          </p:cNvSpPr>
          <p:nvPr/>
        </p:nvSpPr>
        <p:spPr bwMode="auto">
          <a:xfrm>
            <a:off x="6339568" y="3067050"/>
            <a:ext cx="1645920" cy="713836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100000"/>
              <a:defRPr/>
            </a:pPr>
            <a:r>
              <a:rPr lang="en-US" sz="1600" b="1" kern="0" dirty="0">
                <a:solidFill>
                  <a:sysClr val="window" lastClr="FFFFFF"/>
                </a:solidFill>
                <a:latin typeface="Calibri" pitchFamily="34" charset="0"/>
                <a:cs typeface="Arial" charset="0"/>
                <a:sym typeface="Arial"/>
              </a:rPr>
              <a:t>Monika Mantilla</a:t>
            </a:r>
          </a:p>
          <a:p>
            <a:pPr algn="ctr">
              <a:buClr>
                <a:srgbClr val="FFFFFF"/>
              </a:buClr>
              <a:buSzPct val="100000"/>
              <a:defRPr/>
            </a:pPr>
            <a:r>
              <a:rPr lang="en-US" sz="1600" i="1" kern="0" dirty="0">
                <a:solidFill>
                  <a:sysClr val="window" lastClr="FFFFFF"/>
                </a:solidFill>
                <a:latin typeface="Calibri" pitchFamily="34" charset="0"/>
                <a:cs typeface="Arial" charset="0"/>
                <a:sym typeface="Arial"/>
              </a:rPr>
              <a:t>Managing Partner</a:t>
            </a:r>
          </a:p>
        </p:txBody>
      </p:sp>
      <p:pic>
        <p:nvPicPr>
          <p:cNvPr id="29" name="Picture 28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AE1F8370-D5D9-4082-945C-7C74EC935FBA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3968968"/>
            <a:ext cx="1645920" cy="147933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403B587-DCE6-4780-B003-F3D3C953D20C}"/>
              </a:ext>
            </a:extLst>
          </p:cNvPr>
          <p:cNvSpPr>
            <a:spLocks/>
          </p:cNvSpPr>
          <p:nvPr/>
        </p:nvSpPr>
        <p:spPr bwMode="auto">
          <a:xfrm>
            <a:off x="8214224" y="3067050"/>
            <a:ext cx="1645920" cy="713836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100000"/>
              <a:defRPr/>
            </a:pPr>
            <a:r>
              <a:rPr lang="en-US" sz="1600" b="1" kern="0" dirty="0">
                <a:solidFill>
                  <a:sysClr val="window" lastClr="FFFFFF"/>
                </a:solidFill>
                <a:latin typeface="Calibri" pitchFamily="34" charset="0"/>
                <a:cs typeface="Arial" charset="0"/>
                <a:sym typeface="Arial"/>
              </a:rPr>
              <a:t>Jay Garcia</a:t>
            </a:r>
          </a:p>
          <a:p>
            <a:pPr algn="ctr">
              <a:buClr>
                <a:srgbClr val="FFFFFF"/>
              </a:buClr>
              <a:buSzPct val="100000"/>
              <a:defRPr/>
            </a:pPr>
            <a:r>
              <a:rPr lang="en-US" sz="1600" i="1" kern="0" dirty="0">
                <a:solidFill>
                  <a:sysClr val="window" lastClr="FFFFFF"/>
                </a:solidFill>
                <a:latin typeface="Calibri" pitchFamily="34" charset="0"/>
                <a:cs typeface="Arial" charset="0"/>
                <a:sym typeface="Arial"/>
              </a:rPr>
              <a:t>Managing Partner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758315-6FB8-491E-8F1E-0449562CC3DC}"/>
              </a:ext>
            </a:extLst>
          </p:cNvPr>
          <p:cNvSpPr>
            <a:spLocks/>
          </p:cNvSpPr>
          <p:nvPr/>
        </p:nvSpPr>
        <p:spPr bwMode="auto">
          <a:xfrm>
            <a:off x="10088880" y="3067050"/>
            <a:ext cx="1645920" cy="713836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100000"/>
              <a:defRPr/>
            </a:pPr>
            <a:r>
              <a:rPr lang="en-US" sz="1600" b="1" kern="0" dirty="0">
                <a:solidFill>
                  <a:sysClr val="window" lastClr="FFFFFF"/>
                </a:solidFill>
                <a:latin typeface="Calibri" pitchFamily="34" charset="0"/>
                <a:cs typeface="Arial" charset="0"/>
                <a:sym typeface="Arial"/>
              </a:rPr>
              <a:t>Aurelio Almonte</a:t>
            </a:r>
          </a:p>
          <a:p>
            <a:pPr algn="ctr">
              <a:buClr>
                <a:srgbClr val="FFFFFF"/>
              </a:buClr>
              <a:buSzPct val="100000"/>
              <a:defRPr/>
            </a:pPr>
            <a:r>
              <a:rPr lang="en-US" sz="1600" i="1" kern="0" dirty="0">
                <a:solidFill>
                  <a:sysClr val="window" lastClr="FFFFFF"/>
                </a:solidFill>
                <a:latin typeface="Calibri" pitchFamily="34" charset="0"/>
                <a:cs typeface="Arial" charset="0"/>
                <a:sym typeface="Arial"/>
              </a:rPr>
              <a:t>Managing Partner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80F4E5-8AF8-4568-838C-4DA8F45A288C}"/>
              </a:ext>
            </a:extLst>
          </p:cNvPr>
          <p:cNvSpPr>
            <a:spLocks/>
          </p:cNvSpPr>
          <p:nvPr/>
        </p:nvSpPr>
        <p:spPr bwMode="auto">
          <a:xfrm>
            <a:off x="7269480" y="5562600"/>
            <a:ext cx="1645920" cy="713836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100000"/>
              <a:defRPr/>
            </a:pPr>
            <a:r>
              <a:rPr lang="en-US" sz="1600" b="1" kern="0" dirty="0">
                <a:solidFill>
                  <a:sysClr val="window" lastClr="FFFFFF"/>
                </a:solidFill>
                <a:latin typeface="Calibri" pitchFamily="34" charset="0"/>
                <a:cs typeface="Arial" charset="0"/>
                <a:sym typeface="Arial"/>
              </a:rPr>
              <a:t>Pablo Mariño</a:t>
            </a:r>
          </a:p>
          <a:p>
            <a:pPr algn="ctr">
              <a:buClr>
                <a:srgbClr val="FFFFFF"/>
              </a:buClr>
              <a:buSzPct val="100000"/>
              <a:defRPr/>
            </a:pPr>
            <a:r>
              <a:rPr lang="en-US" sz="1600" i="1" kern="0" dirty="0">
                <a:solidFill>
                  <a:sysClr val="window" lastClr="FFFFFF"/>
                </a:solidFill>
                <a:latin typeface="Calibri" pitchFamily="34" charset="0"/>
                <a:cs typeface="Arial" charset="0"/>
                <a:sym typeface="Arial"/>
              </a:rPr>
              <a:t>Managing Partner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7A71AA-25CA-4A1E-8274-E5428EDA40DB}"/>
              </a:ext>
            </a:extLst>
          </p:cNvPr>
          <p:cNvSpPr>
            <a:spLocks/>
          </p:cNvSpPr>
          <p:nvPr/>
        </p:nvSpPr>
        <p:spPr bwMode="auto">
          <a:xfrm>
            <a:off x="9158639" y="5562600"/>
            <a:ext cx="1645920" cy="713836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100000"/>
              <a:defRPr/>
            </a:pPr>
            <a:r>
              <a:rPr lang="en-US" sz="1600" b="1" kern="0" dirty="0">
                <a:solidFill>
                  <a:sysClr val="window" lastClr="FFFFFF"/>
                </a:solidFill>
                <a:latin typeface="Calibri" pitchFamily="34" charset="0"/>
                <a:cs typeface="Arial" charset="0"/>
                <a:sym typeface="Arial"/>
              </a:rPr>
              <a:t>Crandall Deery</a:t>
            </a:r>
          </a:p>
          <a:p>
            <a:pPr algn="ctr">
              <a:buClr>
                <a:srgbClr val="FFFFFF"/>
              </a:buClr>
              <a:buSzPct val="100000"/>
              <a:defRPr/>
            </a:pPr>
            <a:r>
              <a:rPr lang="en-US" sz="1600" i="1" kern="0" dirty="0">
                <a:solidFill>
                  <a:sysClr val="window" lastClr="FFFFFF"/>
                </a:solidFill>
                <a:latin typeface="Calibri" pitchFamily="34" charset="0"/>
                <a:cs typeface="Arial" charset="0"/>
                <a:sym typeface="Arial"/>
              </a:rPr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10801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CC7A5D6A-9366-453D-A973-F3FA6FB18025}"/>
              </a:ext>
            </a:extLst>
          </p:cNvPr>
          <p:cNvGrpSpPr/>
          <p:nvPr/>
        </p:nvGrpSpPr>
        <p:grpSpPr>
          <a:xfrm>
            <a:off x="6577938" y="1177139"/>
            <a:ext cx="5201852" cy="5226831"/>
            <a:chOff x="-1" y="1304925"/>
            <a:chExt cx="4699123" cy="4676774"/>
          </a:xfrm>
          <a:solidFill>
            <a:schemeClr val="accent1">
              <a:lumMod val="50000"/>
              <a:alpha val="72000"/>
            </a:schemeClr>
          </a:solidFill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5A62B57-CFDF-40C3-8949-2ECCF6F0D3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7" r="12833"/>
            <a:stretch/>
          </p:blipFill>
          <p:spPr>
            <a:xfrm>
              <a:off x="0" y="1304925"/>
              <a:ext cx="4676775" cy="4676774"/>
            </a:xfrm>
            <a:custGeom>
              <a:avLst/>
              <a:gdLst>
                <a:gd name="connsiteX0" fmla="*/ 0 w 4676775"/>
                <a:gd name="connsiteY0" fmla="*/ 0 h 4676774"/>
                <a:gd name="connsiteX1" fmla="*/ 4676775 w 4676775"/>
                <a:gd name="connsiteY1" fmla="*/ 0 h 4676774"/>
                <a:gd name="connsiteX2" fmla="*/ 4676775 w 4676775"/>
                <a:gd name="connsiteY2" fmla="*/ 4676774 h 4676774"/>
                <a:gd name="connsiteX3" fmla="*/ 0 w 4676775"/>
                <a:gd name="connsiteY3" fmla="*/ 4676774 h 46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6775" h="4676774">
                  <a:moveTo>
                    <a:pt x="0" y="0"/>
                  </a:moveTo>
                  <a:lnTo>
                    <a:pt x="4676775" y="0"/>
                  </a:lnTo>
                  <a:lnTo>
                    <a:pt x="4676775" y="4676774"/>
                  </a:lnTo>
                  <a:lnTo>
                    <a:pt x="0" y="4676774"/>
                  </a:lnTo>
                  <a:close/>
                </a:path>
              </a:pathLst>
            </a:custGeom>
            <a:grpFill/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B42F4E-DEA8-4938-A431-99F9B2988099}"/>
                </a:ext>
              </a:extLst>
            </p:cNvPr>
            <p:cNvSpPr/>
            <p:nvPr/>
          </p:nvSpPr>
          <p:spPr>
            <a:xfrm>
              <a:off x="-1" y="1304925"/>
              <a:ext cx="4699123" cy="4676774"/>
            </a:xfrm>
            <a:prstGeom prst="rect">
              <a:avLst/>
            </a:prstGeom>
            <a:solidFill>
              <a:srgbClr val="00385C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91671B8D-3DCA-428F-8925-0B3FFDCFF0C7}"/>
              </a:ext>
            </a:extLst>
          </p:cNvPr>
          <p:cNvSpPr/>
          <p:nvPr/>
        </p:nvSpPr>
        <p:spPr>
          <a:xfrm>
            <a:off x="1061293" y="4538736"/>
            <a:ext cx="4114381" cy="16923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10315" y="302064"/>
            <a:ext cx="10971372" cy="713836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SBCC’s Vision and Execution</a:t>
            </a:r>
            <a:endParaRPr lang="en-US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E651559-F67B-4D1A-9094-CAB52DCF6B8D}"/>
              </a:ext>
            </a:extLst>
          </p:cNvPr>
          <p:cNvGrpSpPr/>
          <p:nvPr/>
        </p:nvGrpSpPr>
        <p:grpSpPr>
          <a:xfrm>
            <a:off x="831608" y="5254939"/>
            <a:ext cx="828478" cy="825451"/>
            <a:chOff x="265112" y="3998868"/>
            <a:chExt cx="843636" cy="80173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B7A5093-4A0E-4852-BDF4-2096A48A735E}"/>
                </a:ext>
              </a:extLst>
            </p:cNvPr>
            <p:cNvSpPr/>
            <p:nvPr/>
          </p:nvSpPr>
          <p:spPr>
            <a:xfrm>
              <a:off x="265112" y="3998868"/>
              <a:ext cx="843636" cy="80173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DEEA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/>
              <a:endParaRPr lang="es-ES_tradnl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/>
              <a:endParaRPr lang="es-ES_tradn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D609FC9-E9AF-436D-92DF-8B9EA5DAB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12" y="4077529"/>
              <a:ext cx="309686" cy="62930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C1CDDB3-AAF3-4EFB-BEB8-FD2F149FCC4A}"/>
              </a:ext>
            </a:extLst>
          </p:cNvPr>
          <p:cNvSpPr txBox="1"/>
          <p:nvPr/>
        </p:nvSpPr>
        <p:spPr bwMode="auto">
          <a:xfrm>
            <a:off x="2262883" y="5007731"/>
            <a:ext cx="1970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Small / MWBE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Growth &amp; Talent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3AD0E07-8BBC-4814-B890-0F3B37ABE28D}"/>
              </a:ext>
            </a:extLst>
          </p:cNvPr>
          <p:cNvSpPr/>
          <p:nvPr/>
        </p:nvSpPr>
        <p:spPr>
          <a:xfrm>
            <a:off x="2741926" y="4136400"/>
            <a:ext cx="804672" cy="804672"/>
          </a:xfrm>
          <a:prstGeom prst="ellipse">
            <a:avLst/>
          </a:prstGeom>
          <a:solidFill>
            <a:schemeClr val="accent1"/>
          </a:solidFill>
          <a:ln>
            <a:solidFill>
              <a:srgbClr val="DEEA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45A36B-CD56-40D9-B340-1DBF59C3DC4E}"/>
              </a:ext>
            </a:extLst>
          </p:cNvPr>
          <p:cNvSpPr txBox="1"/>
          <p:nvPr/>
        </p:nvSpPr>
        <p:spPr bwMode="auto">
          <a:xfrm>
            <a:off x="609600" y="6197025"/>
            <a:ext cx="12253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Capital 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Providers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A27236-2661-4DD4-BCAB-5A5B3ABA2C1C}"/>
              </a:ext>
            </a:extLst>
          </p:cNvPr>
          <p:cNvGrpSpPr/>
          <p:nvPr/>
        </p:nvGrpSpPr>
        <p:grpSpPr>
          <a:xfrm>
            <a:off x="4495800" y="5254941"/>
            <a:ext cx="828478" cy="828478"/>
            <a:chOff x="2534054" y="3295650"/>
            <a:chExt cx="804672" cy="80467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2DAF7FF-1ECA-4B87-9953-129AB75C756C}"/>
                </a:ext>
              </a:extLst>
            </p:cNvPr>
            <p:cNvSpPr/>
            <p:nvPr/>
          </p:nvSpPr>
          <p:spPr>
            <a:xfrm>
              <a:off x="2534054" y="3295650"/>
              <a:ext cx="804672" cy="80467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DEEA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BD477B5-148B-4F65-A797-F2A9CABC2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490" y="3374311"/>
              <a:ext cx="356902" cy="59963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7C2F14E3-A9C3-4381-8CB8-2B57036A16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09" y="4277987"/>
            <a:ext cx="458143" cy="51767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273AD25-F118-4A60-9A55-CE4DED41CE17}"/>
              </a:ext>
            </a:extLst>
          </p:cNvPr>
          <p:cNvSpPr txBox="1"/>
          <p:nvPr/>
        </p:nvSpPr>
        <p:spPr bwMode="auto">
          <a:xfrm>
            <a:off x="3876499" y="6186139"/>
            <a:ext cx="2010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Corporate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America Support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FB08AE6-E164-4523-BFF1-BFD910F719C0}"/>
              </a:ext>
            </a:extLst>
          </p:cNvPr>
          <p:cNvSpPr txBox="1"/>
          <p:nvPr/>
        </p:nvSpPr>
        <p:spPr>
          <a:xfrm>
            <a:off x="515826" y="1177139"/>
            <a:ext cx="52018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594A79E1-7AAE-4BC2-968D-7213503EFBFF}"/>
              </a:ext>
            </a:extLst>
          </p:cNvPr>
          <p:cNvSpPr txBox="1">
            <a:spLocks/>
          </p:cNvSpPr>
          <p:nvPr/>
        </p:nvSpPr>
        <p:spPr>
          <a:xfrm>
            <a:off x="6727711" y="1447800"/>
            <a:ext cx="4852832" cy="3746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Coaching throughout the development, investment, and company growth strategy support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Longstanding industry relationships &amp; opportunities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Opening doors for new pathways to growth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Tracking financial reporting, team dynamics, operations, technology and marketing to help institutionalization and growth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prstClr val="white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 and support tailored to company’s specific needs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B2598C-C1C2-45ED-AF97-F8A26B4F296B}"/>
              </a:ext>
            </a:extLst>
          </p:cNvPr>
          <p:cNvSpPr txBox="1"/>
          <p:nvPr/>
        </p:nvSpPr>
        <p:spPr>
          <a:xfrm>
            <a:off x="6553201" y="1177139"/>
            <a:ext cx="52018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We Help</a:t>
            </a:r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AE431AB8-B83E-4DFE-9305-857482A88EBB}"/>
              </a:ext>
            </a:extLst>
          </p:cNvPr>
          <p:cNvSpPr txBox="1">
            <a:spLocks/>
          </p:cNvSpPr>
          <p:nvPr/>
        </p:nvSpPr>
        <p:spPr>
          <a:xfrm>
            <a:off x="515826" y="1588150"/>
            <a:ext cx="5256873" cy="1584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prstClr val="black"/>
              </a:buClr>
            </a:pPr>
            <a:r>
              <a:rPr lang="en-US" sz="1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800" b="1" u="sng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collaborate</a:t>
            </a:r>
            <a:r>
              <a:rPr lang="en-US" sz="1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key stakeholders (corporations, entrepreneurs, and capital providers) and </a:t>
            </a:r>
            <a:r>
              <a:rPr lang="en-US" sz="1800" b="1" u="sng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lang="en-US" sz="1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largest economic development and value creation opportunities in the nation: </a:t>
            </a:r>
            <a:r>
              <a:rPr lang="en-US" sz="1800" b="1" u="sng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effective</a:t>
            </a:r>
            <a:r>
              <a:rPr lang="en-US" sz="1800" u="sng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u="sng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ecosystem</a:t>
            </a:r>
            <a:r>
              <a:rPr lang="en-US" sz="1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transform and accelerate growth for small and mid-size MWBEs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19467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8677E13-BC23-4CA1-984C-8D617B297825}"/>
              </a:ext>
            </a:extLst>
          </p:cNvPr>
          <p:cNvGrpSpPr/>
          <p:nvPr/>
        </p:nvGrpSpPr>
        <p:grpSpPr>
          <a:xfrm>
            <a:off x="515826" y="1546471"/>
            <a:ext cx="5210814" cy="4905690"/>
            <a:chOff x="7507153" y="1304925"/>
            <a:chExt cx="4692919" cy="467677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C93601A-4863-465D-A485-D242DBBEF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2" r="6028"/>
            <a:stretch/>
          </p:blipFill>
          <p:spPr>
            <a:xfrm>
              <a:off x="7515225" y="1304925"/>
              <a:ext cx="4676775" cy="4676774"/>
            </a:xfrm>
            <a:custGeom>
              <a:avLst/>
              <a:gdLst>
                <a:gd name="connsiteX0" fmla="*/ 0 w 4676775"/>
                <a:gd name="connsiteY0" fmla="*/ 0 h 4676774"/>
                <a:gd name="connsiteX1" fmla="*/ 4676775 w 4676775"/>
                <a:gd name="connsiteY1" fmla="*/ 0 h 4676774"/>
                <a:gd name="connsiteX2" fmla="*/ 4676775 w 4676775"/>
                <a:gd name="connsiteY2" fmla="*/ 4676774 h 4676774"/>
                <a:gd name="connsiteX3" fmla="*/ 0 w 4676775"/>
                <a:gd name="connsiteY3" fmla="*/ 4676774 h 46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6775" h="4676774">
                  <a:moveTo>
                    <a:pt x="0" y="0"/>
                  </a:moveTo>
                  <a:lnTo>
                    <a:pt x="4676775" y="0"/>
                  </a:lnTo>
                  <a:lnTo>
                    <a:pt x="4676775" y="4676774"/>
                  </a:lnTo>
                  <a:lnTo>
                    <a:pt x="0" y="4676774"/>
                  </a:lnTo>
                  <a:close/>
                </a:path>
              </a:pathLst>
            </a:cu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F3BF02F-E6D7-4C7C-AB28-A90051D3CF0D}"/>
                </a:ext>
              </a:extLst>
            </p:cNvPr>
            <p:cNvSpPr/>
            <p:nvPr/>
          </p:nvSpPr>
          <p:spPr>
            <a:xfrm>
              <a:off x="7507153" y="1304925"/>
              <a:ext cx="4692919" cy="4676313"/>
            </a:xfrm>
            <a:prstGeom prst="rect">
              <a:avLst/>
            </a:prstGeom>
            <a:solidFill>
              <a:srgbClr val="00385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10315" y="302064"/>
            <a:ext cx="10971372" cy="713836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Value-Add Partnerships and Methods</a:t>
            </a:r>
            <a:endParaRPr lang="en-US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FB08AE6-E164-4523-BFF1-BFD910F719C0}"/>
              </a:ext>
            </a:extLst>
          </p:cNvPr>
          <p:cNvSpPr txBox="1"/>
          <p:nvPr/>
        </p:nvSpPr>
        <p:spPr>
          <a:xfrm>
            <a:off x="515826" y="1177139"/>
            <a:ext cx="52018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Partnerships and Networks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AA3EB3-36BF-4973-8D76-6146CBCFBC68}"/>
              </a:ext>
            </a:extLst>
          </p:cNvPr>
          <p:cNvSpPr/>
          <p:nvPr/>
        </p:nvSpPr>
        <p:spPr>
          <a:xfrm>
            <a:off x="524788" y="1592860"/>
            <a:ext cx="5210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SBCC has developed a strong ecosystem nationwide, including mentoring and technical assistance</a:t>
            </a:r>
          </a:p>
        </p:txBody>
      </p:sp>
      <p:sp>
        <p:nvSpPr>
          <p:cNvPr id="24" name="TextBox 31">
            <a:extLst>
              <a:ext uri="{FF2B5EF4-FFF2-40B4-BE49-F238E27FC236}">
                <a16:creationId xmlns:a16="http://schemas.microsoft.com/office/drawing/2014/main" id="{AE33C89E-1BB0-4ACA-8A16-788E46B7D8AA}"/>
              </a:ext>
            </a:extLst>
          </p:cNvPr>
          <p:cNvSpPr txBox="1"/>
          <p:nvPr/>
        </p:nvSpPr>
        <p:spPr>
          <a:xfrm>
            <a:off x="524788" y="2310706"/>
            <a:ext cx="5000031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Billion Dollar Roundtable (BDR)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USHCC,  Capital Committee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Alumni Society 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Stanford Latino Entrepreneurship Initiative (SLEI)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Hispanic Heritage Foundation- Latinos in finance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 Interagency Listening Session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Chambers, Industry Associations, Universities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NMSDC, WBENC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Aspen Institute, Latinos in Society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4DC423-B8A5-40BE-8B48-78F13B95CE6F}"/>
              </a:ext>
            </a:extLst>
          </p:cNvPr>
          <p:cNvSpPr txBox="1"/>
          <p:nvPr/>
        </p:nvSpPr>
        <p:spPr>
          <a:xfrm>
            <a:off x="6579907" y="1177139"/>
            <a:ext cx="52018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with Corporations	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C748AB-67A2-449E-B3F4-CD9ED539E314}"/>
              </a:ext>
            </a:extLst>
          </p:cNvPr>
          <p:cNvSpPr/>
          <p:nvPr/>
        </p:nvSpPr>
        <p:spPr>
          <a:xfrm>
            <a:off x="6553201" y="1622351"/>
            <a:ext cx="4800600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b="1" dirty="0">
                <a:solidFill>
                  <a:srgbClr val="64AE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“SCD” 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Model*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64AE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u="sng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CALE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Expand an existing MWBE by acquiring more capacity (organic growth and growth through acquisition) or identify new firms in sectors with supplier opportunity and scale them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64AE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u="sng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ONVERT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Convert a non MWBE to an MWBE with minority talent and minority capital (growth through acquisitions and JV’s and partnerships)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64AE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u="sng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IVEST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Allocate an existing asset that is being sold by the Corporation to become a MWBE concern divestiture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B91669-ACFC-4172-A7A0-A469CFE15007}"/>
              </a:ext>
            </a:extLst>
          </p:cNvPr>
          <p:cNvSpPr/>
          <p:nvPr/>
        </p:nvSpPr>
        <p:spPr>
          <a:xfrm>
            <a:off x="6848836" y="5740557"/>
            <a:ext cx="4953000" cy="646331"/>
          </a:xfrm>
          <a:prstGeom prst="rect">
            <a:avLst/>
          </a:prstGeom>
          <a:noFill/>
          <a:ln w="57150">
            <a:solidFill>
              <a:srgbClr val="64AEB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goods and services do I need to grow / find new suppliers or strengthen existing suppliers?</a:t>
            </a:r>
          </a:p>
        </p:txBody>
      </p:sp>
      <p:pic>
        <p:nvPicPr>
          <p:cNvPr id="28" name="Picture 27" descr="home-4.png">
            <a:extLst>
              <a:ext uri="{FF2B5EF4-FFF2-40B4-BE49-F238E27FC236}">
                <a16:creationId xmlns:a16="http://schemas.microsoft.com/office/drawing/2014/main" id="{B47387C2-A6E6-4F83-8023-02D14C39F9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753" y="2530336"/>
            <a:ext cx="987047" cy="488418"/>
          </a:xfrm>
          <a:prstGeom prst="rect">
            <a:avLst/>
          </a:prstGeom>
        </p:spPr>
      </p:pic>
      <p:pic>
        <p:nvPicPr>
          <p:cNvPr id="29" name="Picture 28" descr="conversion.png">
            <a:extLst>
              <a:ext uri="{FF2B5EF4-FFF2-40B4-BE49-F238E27FC236}">
                <a16:creationId xmlns:a16="http://schemas.microsoft.com/office/drawing/2014/main" id="{873AD203-F89F-45B2-A409-8053F1139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3200400"/>
            <a:ext cx="911442" cy="961186"/>
          </a:xfrm>
          <a:prstGeom prst="rect">
            <a:avLst/>
          </a:prstGeom>
        </p:spPr>
      </p:pic>
      <p:pic>
        <p:nvPicPr>
          <p:cNvPr id="30" name="Picture 29" descr="diverstiture arrow.png">
            <a:extLst>
              <a:ext uri="{FF2B5EF4-FFF2-40B4-BE49-F238E27FC236}">
                <a16:creationId xmlns:a16="http://schemas.microsoft.com/office/drawing/2014/main" id="{FBEC750D-93B3-4BD1-8E93-853AD075D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4583585"/>
            <a:ext cx="521815" cy="52181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549B421-31F4-41C0-AB56-EA8123F12DFA}"/>
              </a:ext>
            </a:extLst>
          </p:cNvPr>
          <p:cNvSpPr txBox="1"/>
          <p:nvPr/>
        </p:nvSpPr>
        <p:spPr>
          <a:xfrm>
            <a:off x="7010400" y="6550968"/>
            <a:ext cx="29193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Framework developed by Monika Mantilla, SBCC/Altura</a:t>
            </a:r>
          </a:p>
        </p:txBody>
      </p:sp>
    </p:spTree>
    <p:extLst>
      <p:ext uri="{BB962C8B-B14F-4D97-AF65-F5344CB8AC3E}">
        <p14:creationId xmlns:p14="http://schemas.microsoft.com/office/powerpoint/2010/main" val="209513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FC13776-480F-4F13-A027-F9189277FD95}"/>
              </a:ext>
            </a:extLst>
          </p:cNvPr>
          <p:cNvGrpSpPr/>
          <p:nvPr/>
        </p:nvGrpSpPr>
        <p:grpSpPr>
          <a:xfrm>
            <a:off x="228600" y="990600"/>
            <a:ext cx="11776659" cy="5715000"/>
            <a:chOff x="-2970694" y="1009838"/>
            <a:chExt cx="11818517" cy="550324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E7019D7-365A-4CFC-BD70-7FF97B771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1" t="10725" r="13194" b="33156"/>
            <a:stretch/>
          </p:blipFill>
          <p:spPr>
            <a:xfrm>
              <a:off x="-2970694" y="1026684"/>
              <a:ext cx="11811000" cy="54864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3CDC25-238C-4968-8ED5-1916D74F2E3B}"/>
                </a:ext>
              </a:extLst>
            </p:cNvPr>
            <p:cNvSpPr/>
            <p:nvPr/>
          </p:nvSpPr>
          <p:spPr>
            <a:xfrm>
              <a:off x="-2970693" y="1009838"/>
              <a:ext cx="11818516" cy="5503245"/>
            </a:xfrm>
            <a:prstGeom prst="rect">
              <a:avLst/>
            </a:prstGeom>
            <a:solidFill>
              <a:srgbClr val="254061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744198E1-84E5-4E8B-8FDF-DFE0E80C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14" y="72167"/>
            <a:ext cx="10971372" cy="1066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Case Study - Cidrines</a:t>
            </a:r>
          </a:p>
        </p:txBody>
      </p:sp>
      <p:sp>
        <p:nvSpPr>
          <p:cNvPr id="10" name="Shape 216">
            <a:extLst>
              <a:ext uri="{FF2B5EF4-FFF2-40B4-BE49-F238E27FC236}">
                <a16:creationId xmlns:a16="http://schemas.microsoft.com/office/drawing/2014/main" id="{7BCA1814-C7B3-46C1-B93D-AC40AD1E0FC2}"/>
              </a:ext>
            </a:extLst>
          </p:cNvPr>
          <p:cNvSpPr txBox="1"/>
          <p:nvPr/>
        </p:nvSpPr>
        <p:spPr>
          <a:xfrm>
            <a:off x="566665" y="1007160"/>
            <a:ext cx="11058669" cy="52923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588" lvl="1" indent="-1588">
              <a:lnSpc>
                <a:spcPct val="120000"/>
              </a:lnSpc>
              <a:buSzPct val="25000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Once partnering with SBCC, Cidrines experienced:</a:t>
            </a:r>
          </a:p>
          <a:p>
            <a:pPr marL="287338" lvl="1" indent="-287338">
              <a:lnSpc>
                <a:spcPct val="120000"/>
              </a:lnSpc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u="sng" dirty="0">
                <a:solidFill>
                  <a:prstClr val="whit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Accelerated Growth</a:t>
            </a:r>
          </a:p>
          <a:p>
            <a:pPr marL="742950" lvl="2" indent="-28575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~5x increase in U.S. revenue</a:t>
            </a:r>
          </a:p>
          <a:p>
            <a:pPr marL="742950" lvl="2" indent="-28575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Currently seeking acquisition of a U.S. manufacturing facility  </a:t>
            </a:r>
          </a:p>
          <a:p>
            <a:pPr marL="742950" lvl="2" indent="-28575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Retention of valuable jobs for the community</a:t>
            </a:r>
          </a:p>
          <a:p>
            <a:pPr marL="742950" lvl="2" indent="-28575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SBCC created a profit sharing plan for all employees</a:t>
            </a:r>
          </a:p>
          <a:p>
            <a:pPr marL="744538" lvl="2" indent="-287338">
              <a:lnSpc>
                <a:spcPct val="120000"/>
              </a:lnSpc>
              <a:buClr>
                <a:srgbClr val="FFFFFF"/>
              </a:buClr>
              <a:buSzPct val="100000"/>
              <a:buFont typeface="Arial"/>
              <a:buChar char="•"/>
            </a:pPr>
            <a:endParaRPr lang="en-US" sz="1000" dirty="0">
              <a:solidFill>
                <a:prstClr val="whit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7338" lvl="1" indent="-287338">
              <a:lnSpc>
                <a:spcPct val="120000"/>
              </a:lnSpc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u="sng" dirty="0">
                <a:solidFill>
                  <a:prstClr val="whit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Stronger Partnerships</a:t>
            </a:r>
          </a:p>
          <a:p>
            <a:pPr marL="744538" lvl="2" indent="-287338"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Expansion of Walmart as a client, with new potential large retailer in the pipeline</a:t>
            </a:r>
          </a:p>
          <a:p>
            <a:pPr marL="744538" lvl="2" indent="-287338"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Interest to penetrate the food service/ corporate market</a:t>
            </a:r>
          </a:p>
          <a:p>
            <a:pPr marL="744538" lvl="2" indent="-287338"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Please see a video about their experience here: https://youtu.be/v45B1CrJmPY</a:t>
            </a:r>
          </a:p>
          <a:p>
            <a:pPr marL="287338" lvl="1" indent="-287338">
              <a:lnSpc>
                <a:spcPct val="120000"/>
              </a:lnSpc>
              <a:buSzPct val="100000"/>
              <a:buFont typeface="Arial"/>
              <a:buChar char="•"/>
            </a:pPr>
            <a:endParaRPr lang="en-US" sz="1000" dirty="0">
              <a:solidFill>
                <a:prstClr val="whit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7338" lvl="1" indent="-287338"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u="sng" dirty="0">
                <a:solidFill>
                  <a:prstClr val="whit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Company Support Through Thick and Thin</a:t>
            </a:r>
          </a:p>
          <a:p>
            <a:pPr marL="744538" lvl="2" indent="-287338"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Hurricane Maria touched down on Puerto Rico in September, and </a:t>
            </a:r>
            <a:r>
              <a:rPr lang="en-US" dirty="0" err="1">
                <a:solidFill>
                  <a:prstClr val="whit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Cidrines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’ operations, although with no significant structural damage, had to overcome many challenges from 38 days without electricity or running water to no communication and limited supply of our main ingredients. </a:t>
            </a:r>
          </a:p>
          <a:p>
            <a:pPr marL="744538" lvl="2" indent="-287338"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SBCC supported them with delivery of important items such as generators, radios, flashlights, and water filters</a:t>
            </a:r>
          </a:p>
          <a:p>
            <a:pPr marL="287338" lvl="1" indent="-287338">
              <a:lnSpc>
                <a:spcPct val="120000"/>
              </a:lnSpc>
              <a:buClr>
                <a:prstClr val="black"/>
              </a:buClr>
            </a:pPr>
            <a:endParaRPr b="1" dirty="0">
              <a:solidFill>
                <a:prstClr val="whit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7338" lvl="1" indent="-287338">
              <a:lnSpc>
                <a:spcPct val="120000"/>
              </a:lnSpc>
              <a:buClr>
                <a:prstClr val="black"/>
              </a:buClr>
            </a:pPr>
            <a:endParaRPr b="1" dirty="0">
              <a:solidFill>
                <a:prstClr val="whit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7338" lvl="1" indent="-287338">
              <a:lnSpc>
                <a:spcPct val="120000"/>
              </a:lnSpc>
              <a:buClr>
                <a:prstClr val="black"/>
              </a:buClr>
            </a:pPr>
            <a:endParaRPr b="1" dirty="0">
              <a:solidFill>
                <a:prstClr val="whit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5" name="Shape 222" descr="sc_logo.png">
            <a:extLst>
              <a:ext uri="{FF2B5EF4-FFF2-40B4-BE49-F238E27FC236}">
                <a16:creationId xmlns:a16="http://schemas.microsoft.com/office/drawing/2014/main" id="{84E3A924-D75D-44C9-86DD-E8C9E8D188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7745" y="2656237"/>
            <a:ext cx="1046351" cy="104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23" descr="logo_bravo_2.png">
            <a:extLst>
              <a:ext uri="{FF2B5EF4-FFF2-40B4-BE49-F238E27FC236}">
                <a16:creationId xmlns:a16="http://schemas.microsoft.com/office/drawing/2014/main" id="{39603CD3-6A59-4C6A-8719-39F5213FE6B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0786" y="1891510"/>
            <a:ext cx="1134649" cy="72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224" descr="logo_walgreens.png">
            <a:extLst>
              <a:ext uri="{FF2B5EF4-FFF2-40B4-BE49-F238E27FC236}">
                <a16:creationId xmlns:a16="http://schemas.microsoft.com/office/drawing/2014/main" id="{1390C52B-9527-4BB9-A96F-32B41BAA293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8505" y="1074604"/>
            <a:ext cx="1755289" cy="9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225" descr="logo_walmart.png">
            <a:extLst>
              <a:ext uri="{FF2B5EF4-FFF2-40B4-BE49-F238E27FC236}">
                <a16:creationId xmlns:a16="http://schemas.microsoft.com/office/drawing/2014/main" id="{9736D60C-60ED-4AF5-8EBC-95D5A96473A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3837" y="1197892"/>
            <a:ext cx="2094353" cy="107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26" descr="logo_winndixie.png">
            <a:extLst>
              <a:ext uri="{FF2B5EF4-FFF2-40B4-BE49-F238E27FC236}">
                <a16:creationId xmlns:a16="http://schemas.microsoft.com/office/drawing/2014/main" id="{82B1C76E-ADC8-4E53-8453-E70D4E4FE39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58164" y="2277473"/>
            <a:ext cx="1579642" cy="81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28" descr="sedanos-1.png">
            <a:extLst>
              <a:ext uri="{FF2B5EF4-FFF2-40B4-BE49-F238E27FC236}">
                <a16:creationId xmlns:a16="http://schemas.microsoft.com/office/drawing/2014/main" id="{D0968375-8962-46C7-9BC6-AE76998A283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42415" y="3367931"/>
            <a:ext cx="1370444" cy="46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29" descr="fiesta-logo.png">
            <a:extLst>
              <a:ext uri="{FF2B5EF4-FFF2-40B4-BE49-F238E27FC236}">
                <a16:creationId xmlns:a16="http://schemas.microsoft.com/office/drawing/2014/main" id="{6F1FE951-2916-41DB-AEF6-3C954B4F288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56423" y="3799613"/>
            <a:ext cx="1620380" cy="582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12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606D9FD-80B1-4BCB-867C-B8585F0A257A}"/>
              </a:ext>
            </a:extLst>
          </p:cNvPr>
          <p:cNvGrpSpPr/>
          <p:nvPr/>
        </p:nvGrpSpPr>
        <p:grpSpPr>
          <a:xfrm>
            <a:off x="512526" y="1588532"/>
            <a:ext cx="5201852" cy="4812268"/>
            <a:chOff x="-2088721" y="1664345"/>
            <a:chExt cx="5201852" cy="4550343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0CA1D463-C0F6-4E6E-B13A-6D5D63B1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94" t="73" r="20445"/>
            <a:stretch>
              <a:fillRect/>
            </a:stretch>
          </p:blipFill>
          <p:spPr>
            <a:xfrm>
              <a:off x="-2088721" y="1664345"/>
              <a:ext cx="5199967" cy="4550343"/>
            </a:xfrm>
            <a:custGeom>
              <a:avLst/>
              <a:gdLst>
                <a:gd name="connsiteX0" fmla="*/ 0 w 3528483"/>
                <a:gd name="connsiteY0" fmla="*/ 0 h 4550343"/>
                <a:gd name="connsiteX1" fmla="*/ 3528483 w 3528483"/>
                <a:gd name="connsiteY1" fmla="*/ 0 h 4550343"/>
                <a:gd name="connsiteX2" fmla="*/ 3528483 w 3528483"/>
                <a:gd name="connsiteY2" fmla="*/ 4550343 h 4550343"/>
                <a:gd name="connsiteX3" fmla="*/ 0 w 3528483"/>
                <a:gd name="connsiteY3" fmla="*/ 4550343 h 455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8483" h="4550343">
                  <a:moveTo>
                    <a:pt x="0" y="0"/>
                  </a:moveTo>
                  <a:lnTo>
                    <a:pt x="3528483" y="0"/>
                  </a:lnTo>
                  <a:lnTo>
                    <a:pt x="3528483" y="4550343"/>
                  </a:lnTo>
                  <a:lnTo>
                    <a:pt x="0" y="4550343"/>
                  </a:lnTo>
                  <a:close/>
                </a:path>
              </a:pathLst>
            </a:custGeom>
          </p:spPr>
        </p:pic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4AAA708-213F-4987-B726-D88B1AA35A4A}"/>
                </a:ext>
              </a:extLst>
            </p:cNvPr>
            <p:cNvSpPr/>
            <p:nvPr/>
          </p:nvSpPr>
          <p:spPr>
            <a:xfrm>
              <a:off x="-2088721" y="1664345"/>
              <a:ext cx="5201852" cy="4550342"/>
            </a:xfrm>
            <a:prstGeom prst="rect">
              <a:avLst/>
            </a:prstGeom>
            <a:solidFill>
              <a:schemeClr val="accent1">
                <a:lumMod val="5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2" y="76200"/>
            <a:ext cx="10971372" cy="1066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Investment Strategy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A815D31-62EF-41C8-9C7B-2EFEE4439AC8}"/>
              </a:ext>
            </a:extLst>
          </p:cNvPr>
          <p:cNvSpPr txBox="1"/>
          <p:nvPr/>
        </p:nvSpPr>
        <p:spPr>
          <a:xfrm>
            <a:off x="6553201" y="1219200"/>
            <a:ext cx="52018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Funding</a:t>
            </a:r>
          </a:p>
        </p:txBody>
      </p:sp>
      <p:sp>
        <p:nvSpPr>
          <p:cNvPr id="95" name="Text Placeholder 8">
            <a:extLst>
              <a:ext uri="{FF2B5EF4-FFF2-40B4-BE49-F238E27FC236}">
                <a16:creationId xmlns:a16="http://schemas.microsoft.com/office/drawing/2014/main" id="{6AA51D49-82F9-4F78-A54A-EC65C7FD2CFF}"/>
              </a:ext>
            </a:extLst>
          </p:cNvPr>
          <p:cNvSpPr txBox="1">
            <a:spLocks/>
          </p:cNvSpPr>
          <p:nvPr/>
        </p:nvSpPr>
        <p:spPr>
          <a:xfrm>
            <a:off x="479617" y="1540089"/>
            <a:ext cx="5387783" cy="34319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en-US" sz="17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Deals led by teams with extensive industry knowledge, drive &amp; passion for the business, disciplined mindset, open-minded &amp; teachable, and impeccable reputation</a:t>
            </a:r>
          </a:p>
          <a:p>
            <a:pPr marL="285750" indent="-285750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en-US" sz="17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Stable, cash flow positive businesses</a:t>
            </a:r>
          </a:p>
          <a:p>
            <a:pPr marL="285750" indent="-285750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en-US" sz="17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 between $5 million and $100 million</a:t>
            </a:r>
          </a:p>
          <a:p>
            <a:pPr marL="285750" indent="-285750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en-US" sz="17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EBITDA between $1 million and $10 million</a:t>
            </a:r>
          </a:p>
          <a:p>
            <a:pPr marL="285750" indent="-285750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en-US" sz="17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history of at least 3 years</a:t>
            </a:r>
          </a:p>
          <a:p>
            <a:pPr marL="285750" indent="-285750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en-US" sz="17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Majority of the employees in the U.S.</a:t>
            </a:r>
          </a:p>
          <a:p>
            <a:pPr marL="285750" indent="-285750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en-US" sz="17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Scalable (2x-3x EBITDA)</a:t>
            </a:r>
          </a:p>
          <a:p>
            <a:pPr marL="285750" indent="-285750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ü"/>
            </a:pPr>
            <a:r>
              <a:rPr lang="en-US" sz="17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Amenable to exploring patient capital and fast growth pace with corporate connections we can facilitate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B66D836-F51F-46B4-BACE-1F0252158918}"/>
              </a:ext>
            </a:extLst>
          </p:cNvPr>
          <p:cNvSpPr txBox="1"/>
          <p:nvPr/>
        </p:nvSpPr>
        <p:spPr>
          <a:xfrm>
            <a:off x="513148" y="1219200"/>
            <a:ext cx="52018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Look For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5813C5C-F390-4283-95A4-404100C0A170}"/>
              </a:ext>
            </a:extLst>
          </p:cNvPr>
          <p:cNvSpPr txBox="1"/>
          <p:nvPr/>
        </p:nvSpPr>
        <p:spPr>
          <a:xfrm>
            <a:off x="6687235" y="1842588"/>
            <a:ext cx="1626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Purpose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D19A373-8E68-4631-90C6-DC872D65ABA1}"/>
              </a:ext>
            </a:extLst>
          </p:cNvPr>
          <p:cNvCxnSpPr/>
          <p:nvPr/>
        </p:nvCxnSpPr>
        <p:spPr>
          <a:xfrm>
            <a:off x="6680408" y="3200400"/>
            <a:ext cx="5029200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54D0915-57A9-45F9-BF03-FF1F6486A4D6}"/>
              </a:ext>
            </a:extLst>
          </p:cNvPr>
          <p:cNvSpPr txBox="1"/>
          <p:nvPr/>
        </p:nvSpPr>
        <p:spPr>
          <a:xfrm>
            <a:off x="6687235" y="3386110"/>
            <a:ext cx="1626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Structure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15E7846-18DA-4852-8B20-13ACFF006E93}"/>
              </a:ext>
            </a:extLst>
          </p:cNvPr>
          <p:cNvCxnSpPr/>
          <p:nvPr/>
        </p:nvCxnSpPr>
        <p:spPr>
          <a:xfrm>
            <a:off x="6680408" y="4724400"/>
            <a:ext cx="5029200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002F908-0E64-4764-A49B-4FBBEB8104A5}"/>
              </a:ext>
            </a:extLst>
          </p:cNvPr>
          <p:cNvSpPr/>
          <p:nvPr/>
        </p:nvSpPr>
        <p:spPr>
          <a:xfrm>
            <a:off x="8153400" y="1842588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 Capital</a:t>
            </a: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Company Ownership Shifts</a:t>
            </a: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Recapitalization/Acquisition</a:t>
            </a: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Refinancing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43C3918-3AD0-457D-83AA-076196E4489A}"/>
              </a:ext>
            </a:extLst>
          </p:cNvPr>
          <p:cNvSpPr/>
          <p:nvPr/>
        </p:nvSpPr>
        <p:spPr>
          <a:xfrm>
            <a:off x="8153400" y="3386110"/>
            <a:ext cx="343603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Flexible capital, including customized debt solutions and junior capital </a:t>
            </a:r>
            <a:endParaRPr lang="en-US" u="sng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A448EB7-B818-493E-BA83-023DBA7A3E83}"/>
              </a:ext>
            </a:extLst>
          </p:cNvPr>
          <p:cNvSpPr txBox="1"/>
          <p:nvPr/>
        </p:nvSpPr>
        <p:spPr>
          <a:xfrm>
            <a:off x="6687235" y="4953000"/>
            <a:ext cx="1626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of Investments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3D0D6DC-17FA-4669-A0A2-3421FFA91806}"/>
              </a:ext>
            </a:extLst>
          </p:cNvPr>
          <p:cNvSpPr/>
          <p:nvPr/>
        </p:nvSpPr>
        <p:spPr>
          <a:xfrm>
            <a:off x="8153400" y="4953000"/>
            <a:ext cx="343603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 to $12 million on a stand-alone basis and larger investments alongside co-investments</a:t>
            </a:r>
            <a:endParaRPr lang="en-US" u="sng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533399"/>
            <a:ext cx="2514600" cy="38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44099-B4A2-4E6F-B538-D567E7AA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66502"/>
            <a:ext cx="12192000" cy="4866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71302"/>
            <a:ext cx="12192000" cy="486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0" y="6066502"/>
            <a:ext cx="2133599" cy="30479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rbel" charset="0"/>
                <a:ea typeface="Corbel" charset="0"/>
                <a:cs typeface="Corbel" charset="0"/>
              </a:rPr>
              <a:t>Slide 12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3" t="25555" r="14445" b="34445"/>
          <a:stretch/>
        </p:blipFill>
        <p:spPr>
          <a:xfrm>
            <a:off x="0" y="6123214"/>
            <a:ext cx="1143000" cy="734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4860" y="6371301"/>
            <a:ext cx="7087197" cy="486698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endParaRPr lang="en-US" sz="1400" dirty="0">
              <a:solidFill>
                <a:srgbClr val="FFC000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665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" y="228599"/>
            <a:ext cx="10820400" cy="5701379"/>
          </a:xfrm>
          <a:prstGeom prst="rect">
            <a:avLst/>
          </a:prstGeom>
          <a:solidFill>
            <a:srgbClr val="141B4D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7700" y="2710084"/>
            <a:ext cx="3276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Tools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1665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533399"/>
            <a:ext cx="2514600" cy="38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44099-B4A2-4E6F-B538-D567E7AA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66502"/>
            <a:ext cx="12192000" cy="4866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10410"/>
            <a:ext cx="12192000" cy="486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0" y="6066502"/>
            <a:ext cx="2133599" cy="30479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rbel" charset="0"/>
                <a:ea typeface="Corbel" charset="0"/>
                <a:cs typeface="Corbel" charset="0"/>
              </a:rPr>
              <a:t>Slide 13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4860" y="6371301"/>
            <a:ext cx="7087197" cy="486698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endParaRPr lang="en-US" sz="1400" dirty="0">
              <a:solidFill>
                <a:srgbClr val="FFC000"/>
              </a:solidFill>
              <a:latin typeface="Tahoma" panose="020B060403050404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0"/>
            <a:ext cx="11277600" cy="1295399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tx2"/>
                </a:solidFill>
                <a:effectLst/>
                <a:latin typeface="Athelas" charset="0"/>
                <a:ea typeface="Athelas" charset="0"/>
                <a:cs typeface="Athelas" charset="0"/>
              </a:rPr>
              <a:t>The IWEC Concierge Desk</a:t>
            </a:r>
            <a:endParaRPr lang="en-US" sz="3200" b="0" dirty="0">
              <a:solidFill>
                <a:schemeClr val="tx2"/>
              </a:solidFill>
              <a:effectLst/>
              <a:latin typeface="Athelas" charset="0"/>
              <a:ea typeface="Athelas" charset="0"/>
              <a:cs typeface="Athelas" charset="0"/>
            </a:endParaRPr>
          </a:p>
        </p:txBody>
      </p:sp>
      <p:graphicFrame>
        <p:nvGraphicFramePr>
          <p:cNvPr id="1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797394"/>
              </p:ext>
            </p:extLst>
          </p:nvPr>
        </p:nvGraphicFramePr>
        <p:xfrm>
          <a:off x="152400" y="3200400"/>
          <a:ext cx="11733947" cy="288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49" y="4080993"/>
            <a:ext cx="1245792" cy="1245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576" y="4150259"/>
            <a:ext cx="1261884" cy="1261884"/>
          </a:xfrm>
          <a:prstGeom prst="rect">
            <a:avLst/>
          </a:prstGeom>
        </p:spPr>
      </p:pic>
      <p:pic>
        <p:nvPicPr>
          <p:cNvPr id="19" name="Imagen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203" y="4159442"/>
            <a:ext cx="1325824" cy="1325824"/>
          </a:xfrm>
          <a:prstGeom prst="rect">
            <a:avLst/>
          </a:prstGeom>
        </p:spPr>
      </p:pic>
      <p:pic>
        <p:nvPicPr>
          <p:cNvPr id="20" name="Imagen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245" y="4055250"/>
            <a:ext cx="1213776" cy="1213776"/>
          </a:xfrm>
          <a:prstGeom prst="rect">
            <a:avLst/>
          </a:prstGeom>
        </p:spPr>
      </p:pic>
      <p:pic>
        <p:nvPicPr>
          <p:cNvPr id="21" name="Imagen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910" y="4090721"/>
            <a:ext cx="1224867" cy="12248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281" y="4023043"/>
            <a:ext cx="1411711" cy="14117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4335" y="3380412"/>
            <a:ext cx="1765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  <a:cs typeface="Segoe UI Light" panose="020B0502040204020203" pitchFamily="34" charset="0"/>
              </a:rPr>
              <a:t>Web/Software &amp; App Development</a:t>
            </a:r>
          </a:p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33767" y="3325784"/>
            <a:ext cx="1758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  <a:cs typeface="Segoe UI Light" panose="020B0502040204020203" pitchFamily="34" charset="0"/>
              </a:rPr>
              <a:t>Microsoft Licensing &amp; Implementation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11976" y="3277780"/>
            <a:ext cx="1829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cs typeface="Segoe UI Light" panose="020B0502040204020203" pitchFamily="34" charset="0"/>
              </a:rPr>
              <a:t>Sales Acceleration/Lead Generation/Inside Sales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51219" y="3440225"/>
            <a:ext cx="1875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cs typeface="Segoe UI Light" panose="020B0502040204020203" pitchFamily="34" charset="0"/>
              </a:rPr>
              <a:t>Strategic Social Media Strategy</a:t>
            </a:r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cs typeface="Segoe UI Light" panose="020B0502040204020203" pitchFamily="34" charset="0"/>
            </a:endParaRPr>
          </a:p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96654" y="3385502"/>
            <a:ext cx="17246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cs typeface="Segoe UI Light" panose="020B0502040204020203" pitchFamily="34" charset="0"/>
              </a:rPr>
              <a:t>Corporate Branding</a:t>
            </a:r>
          </a:p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160000" y="3325784"/>
            <a:ext cx="1699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cs typeface="Segoe UI Light" panose="020B0502040204020203" pitchFamily="34" charset="0"/>
              </a:rPr>
              <a:t>Video Production and Advertising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1018" y="5494952"/>
            <a:ext cx="11598027" cy="520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anose="020B0604030504040204" pitchFamily="34" charset="0"/>
              </a:rPr>
              <a:t>Strategic Business Writing  | Ghostwriting | Translations | Corporate Literature | Public &amp; Media Relations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5114" y="1119316"/>
            <a:ext cx="1154465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50" dirty="0">
                <a:latin typeface="Tahoma" panose="020B0604030504040204" pitchFamily="34" charset="0"/>
              </a:rPr>
              <a:t>Branding and communication are vital to prepare a company for global expansion </a:t>
            </a:r>
            <a:r>
              <a:rPr lang="mr-IN" sz="1650" dirty="0">
                <a:latin typeface="Tahoma" panose="020B0604030504040204" pitchFamily="34" charset="0"/>
              </a:rPr>
              <a:t>–</a:t>
            </a:r>
            <a:r>
              <a:rPr lang="en-US" sz="1650" dirty="0">
                <a:latin typeface="Tahoma" panose="020B0604030504040204" pitchFamily="34" charset="0"/>
              </a:rPr>
              <a:t> especially into Corporate America.</a:t>
            </a:r>
          </a:p>
          <a:p>
            <a:pPr>
              <a:spcAft>
                <a:spcPts val="1200"/>
              </a:spcAft>
            </a:pPr>
            <a:r>
              <a:rPr lang="en-US" sz="1650" dirty="0">
                <a:latin typeface="Tahoma" panose="020B0604030504040204" pitchFamily="34" charset="0"/>
              </a:rPr>
              <a:t>IWEC launched its Concierge Desk earlier in 2017, offering past and current IWEC awardees and associated chambers a host of business solutions to help them accelerate expansion into other markets.</a:t>
            </a:r>
          </a:p>
          <a:p>
            <a:pPr>
              <a:spcAft>
                <a:spcPts val="1200"/>
              </a:spcAft>
            </a:pPr>
            <a:r>
              <a:rPr lang="en-US" sz="1650" dirty="0">
                <a:latin typeface="Tahoma" panose="020B0604030504040204" pitchFamily="34" charset="0"/>
              </a:rPr>
              <a:t>The IWEC Concierge Desk, powered by CF Creative, an award-winning marketing, demand generation and communications firm based in Florida, offers awardees and chambers special rates on </a:t>
            </a:r>
            <a:r>
              <a:rPr lang="en-US" sz="1650" b="1" dirty="0">
                <a:latin typeface="Tahoma" panose="020B0604030504040204" pitchFamily="34" charset="0"/>
              </a:rPr>
              <a:t>digital marketing, lead generation and business development solutions </a:t>
            </a:r>
            <a:r>
              <a:rPr lang="en-US" sz="1650" dirty="0">
                <a:latin typeface="Tahoma" panose="020B0604030504040204" pitchFamily="34" charset="0"/>
              </a:rPr>
              <a:t>to help you </a:t>
            </a:r>
            <a:r>
              <a:rPr lang="en-US" sz="1650" b="1" dirty="0">
                <a:latin typeface="Tahoma" panose="020B0604030504040204" pitchFamily="34" charset="0"/>
              </a:rPr>
              <a:t>scale</a:t>
            </a:r>
            <a:r>
              <a:rPr lang="en-US" sz="1650" dirty="0"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8131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533399"/>
            <a:ext cx="2514600" cy="38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44099-B4A2-4E6F-B538-D567E7AA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66502"/>
            <a:ext cx="12192000" cy="4866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71302"/>
            <a:ext cx="12192000" cy="486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0" y="6066502"/>
            <a:ext cx="2133599" cy="30479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rbel" charset="0"/>
                <a:ea typeface="Corbel" charset="0"/>
                <a:cs typeface="Corbel" charset="0"/>
              </a:rPr>
              <a:t>Slide 14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4860" y="6371301"/>
            <a:ext cx="7087197" cy="486698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endParaRPr lang="en-US" sz="1400" dirty="0">
              <a:solidFill>
                <a:srgbClr val="FFC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066502"/>
          </a:xfrm>
          <a:prstGeom prst="rect">
            <a:avLst/>
          </a:prstGeom>
          <a:solidFill>
            <a:srgbClr val="B3A2C7"/>
          </a:solidFill>
          <a:ln>
            <a:solidFill>
              <a:srgbClr val="B3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43550"/>
            <a:ext cx="4802460" cy="5518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96196"/>
            <a:ext cx="3759861" cy="2087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0780" y="3886406"/>
            <a:ext cx="30099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666303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SWIFT TURNAROUND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1840" y="2008691"/>
            <a:ext cx="2648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DEDICATED SERVICE</a:t>
            </a:r>
          </a:p>
          <a:p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2116" y="2855763"/>
            <a:ext cx="3610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COST-EFFECTIVE SOLUTIONS</a:t>
            </a:r>
          </a:p>
          <a:p>
            <a:pPr algn="r"/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6416" y="4031502"/>
            <a:ext cx="4352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Reach out to </a:t>
            </a:r>
            <a:r>
              <a:rPr lang="en-US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 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IWEC Concierge Desk</a:t>
            </a:r>
          </a:p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partner with excellence.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concierge@cf-creative.com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55105" y="1306852"/>
            <a:ext cx="2527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ENGAGEMENT</a:t>
            </a:r>
          </a:p>
          <a:p>
            <a:pPr algn="r"/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84" y="5508237"/>
            <a:ext cx="1280886" cy="4515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392405" y="5548609"/>
            <a:ext cx="14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</a:rPr>
              <a:t>Powered by </a:t>
            </a:r>
          </a:p>
        </p:txBody>
      </p:sp>
    </p:spTree>
    <p:extLst>
      <p:ext uri="{BB962C8B-B14F-4D97-AF65-F5344CB8AC3E}">
        <p14:creationId xmlns:p14="http://schemas.microsoft.com/office/powerpoint/2010/main" val="215242633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219200"/>
            <a:ext cx="12192000" cy="441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9644" y="1235072"/>
            <a:ext cx="12201644" cy="4990271"/>
          </a:xfrm>
          <a:prstGeom prst="rect">
            <a:avLst/>
          </a:prstGeom>
          <a:gradFill flip="none" rotWithShape="1">
            <a:gsLst>
              <a:gs pos="18000">
                <a:schemeClr val="bg1">
                  <a:alpha val="85000"/>
                </a:schemeClr>
              </a:gs>
              <a:gs pos="52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44099-B4A2-4E6F-B538-D567E7AA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0"/>
            <a:ext cx="11277600" cy="1076233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/>
                </a:solidFill>
                <a:effectLst/>
                <a:latin typeface="Athelas" charset="0"/>
                <a:ea typeface="Athelas" charset="0"/>
                <a:cs typeface="Athelas" charset="0"/>
              </a:rPr>
              <a:t>A New Era of Women’s Entrepreneurship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066502"/>
            <a:ext cx="12192000" cy="4866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71302"/>
            <a:ext cx="12192000" cy="486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0" y="6066502"/>
            <a:ext cx="2133599" cy="30479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rbel" charset="0"/>
                <a:ea typeface="Corbel" charset="0"/>
                <a:cs typeface="Corbel" charset="0"/>
              </a:rPr>
              <a:t>Slide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3" t="25555" r="14445" b="34445"/>
          <a:stretch/>
        </p:blipFill>
        <p:spPr>
          <a:xfrm>
            <a:off x="0" y="6123214"/>
            <a:ext cx="1143000" cy="734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4860" y="6371301"/>
            <a:ext cx="7087197" cy="486698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endParaRPr lang="en-US" sz="1400" dirty="0">
              <a:solidFill>
                <a:srgbClr val="FFC000"/>
              </a:solidFill>
              <a:latin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122648"/>
            <a:ext cx="5867400" cy="4693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OPPORTUNITY</a:t>
            </a:r>
          </a:p>
          <a:p>
            <a:pPr algn="ctr"/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11.6 million WBES  in the US</a:t>
            </a:r>
            <a:r>
              <a:rPr lang="en-US" baseline="30000" dirty="0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</a:p>
          <a:p>
            <a:endParaRPr lang="en-US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WBEs employ nearly 9 million people in the US</a:t>
            </a:r>
          </a:p>
          <a:p>
            <a:endParaRPr lang="en-US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WBEs generate &gt;US$1.7 trillion in revenue per year</a:t>
            </a:r>
          </a:p>
          <a:p>
            <a:endParaRPr lang="en-US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Since 1997, WBE employment growth rate is 27% vs. 13% for all other businesses</a:t>
            </a:r>
          </a:p>
          <a:p>
            <a:endParaRPr lang="en-US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</a:rPr>
              <a:t>Growth rate driven by WBES with 10-99 employees, but stronger for companies with 50-99 employees</a:t>
            </a:r>
          </a:p>
          <a:p>
            <a:endParaRPr lang="en-US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endParaRPr lang="en-US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endParaRPr lang="en-US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endParaRPr lang="en-US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1408994"/>
            <a:ext cx="4724400" cy="2939266"/>
          </a:xfrm>
          <a:prstGeom prst="rect">
            <a:avLst/>
          </a:prstGeom>
          <a:blipFill dpi="0" rotWithShape="1"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 wrap="square" rtlCol="0">
            <a:spAutoFit/>
          </a:bodyPr>
          <a:lstStyle/>
          <a:p>
            <a:pPr marL="91440">
              <a:spcBef>
                <a:spcPts val="600"/>
              </a:spcBef>
            </a:pPr>
            <a:endParaRPr lang="en-US" b="1" dirty="0">
              <a:latin typeface="Tahoma" panose="020B0604030504040204" pitchFamily="34" charset="0"/>
            </a:endParaRPr>
          </a:p>
          <a:p>
            <a:pPr marL="182880">
              <a:spcBef>
                <a:spcPts val="600"/>
              </a:spcBef>
            </a:pPr>
            <a:r>
              <a:rPr lang="en-US" b="1" dirty="0">
                <a:latin typeface="Tahoma" panose="020B0604030504040204" pitchFamily="34" charset="0"/>
              </a:rPr>
              <a:t>It</a:t>
            </a:r>
            <a:r>
              <a:rPr lang="mr-IN" b="1" dirty="0">
                <a:latin typeface="Tahoma" panose="020B0604030504040204" pitchFamily="34" charset="0"/>
              </a:rPr>
              <a:t>’</a:t>
            </a:r>
            <a:r>
              <a:rPr lang="en-US" b="1" dirty="0">
                <a:latin typeface="Tahoma" panose="020B0604030504040204" pitchFamily="34" charset="0"/>
              </a:rPr>
              <a:t>s all in the numbers</a:t>
            </a:r>
          </a:p>
          <a:p>
            <a:pPr marL="182880"/>
            <a:endParaRPr lang="en-US" b="1" dirty="0">
              <a:latin typeface="Tahoma" panose="020B0604030504040204" pitchFamily="34" charset="0"/>
            </a:endParaRPr>
          </a:p>
          <a:p>
            <a:pPr marL="182880"/>
            <a:r>
              <a:rPr lang="en-US" b="1" dirty="0">
                <a:latin typeface="Tahoma" panose="020B0604030504040204" pitchFamily="34" charset="0"/>
              </a:rPr>
              <a:t>Since 1997, the number of women-owned businesses in the US grew 114% compared to 44% for all other businesses - a growth rate over 2.5 times the national average.</a:t>
            </a:r>
          </a:p>
          <a:p>
            <a:endParaRPr lang="en-US" b="1" dirty="0">
              <a:latin typeface="Tahoma" panose="020B0604030504040204" pitchFamily="34" charset="0"/>
            </a:endParaRPr>
          </a:p>
          <a:p>
            <a:endParaRPr lang="en-US" b="1" dirty="0">
              <a:latin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2008" y="4344379"/>
            <a:ext cx="5181599" cy="1292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Arial" charset="0"/>
                <a:cs typeface="Arial" charset="0"/>
              </a:rPr>
              <a:t>Yes </a:t>
            </a:r>
            <a:r>
              <a:rPr lang="mr-IN" dirty="0">
                <a:latin typeface="Tahoma" panose="020B0604030504040204" pitchFamily="34" charset="0"/>
                <a:ea typeface="Arial" charset="0"/>
                <a:cs typeface="Arial" charset="0"/>
              </a:rPr>
              <a:t>–</a:t>
            </a:r>
            <a:r>
              <a:rPr lang="en-US" dirty="0">
                <a:latin typeface="Tahoma" panose="020B0604030504040204" pitchFamily="34" charset="0"/>
                <a:ea typeface="Arial" charset="0"/>
                <a:cs typeface="Arial" charset="0"/>
              </a:rPr>
              <a:t> women entrepreneurs have come a long way over the last 20 years, but the </a:t>
            </a:r>
            <a:r>
              <a:rPr lang="en-US" sz="2400" b="1" dirty="0">
                <a:solidFill>
                  <a:srgbClr val="7030A0"/>
                </a:solidFill>
                <a:latin typeface="Tahoma" panose="020B0604030504040204" pitchFamily="34" charset="0"/>
                <a:ea typeface="Arial" charset="0"/>
                <a:cs typeface="Arial" charset="0"/>
              </a:rPr>
              <a:t>gap</a:t>
            </a:r>
            <a:r>
              <a:rPr lang="en-US" sz="2400" dirty="0">
                <a:solidFill>
                  <a:srgbClr val="7030A0"/>
                </a:solidFill>
                <a:latin typeface="Tahoma" panose="020B0604030504040204" pitchFamily="34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Arial" charset="0"/>
                <a:cs typeface="Arial" charset="0"/>
              </a:rPr>
              <a:t>to </a:t>
            </a:r>
            <a:r>
              <a:rPr lang="en-US" b="1" dirty="0">
                <a:solidFill>
                  <a:srgbClr val="7030A0"/>
                </a:solidFill>
                <a:latin typeface="Tahoma" panose="020B0604030504040204" pitchFamily="34" charset="0"/>
                <a:ea typeface="Arial" charset="0"/>
                <a:cs typeface="Arial" charset="0"/>
              </a:rPr>
              <a:t>opportunities</a:t>
            </a:r>
            <a:r>
              <a:rPr lang="en-US" dirty="0">
                <a:latin typeface="Tahoma" panose="020B0604030504040204" pitchFamily="34" charset="0"/>
                <a:ea typeface="Arial" charset="0"/>
                <a:cs typeface="Arial" charset="0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Tahoma" panose="020B0604030504040204" pitchFamily="34" charset="0"/>
                <a:ea typeface="Arial" charset="0"/>
                <a:cs typeface="Arial" charset="0"/>
              </a:rPr>
              <a:t>networking</a:t>
            </a:r>
            <a:r>
              <a:rPr lang="en-US" dirty="0">
                <a:latin typeface="Tahoma" panose="020B0604030504040204" pitchFamily="34" charset="0"/>
                <a:ea typeface="Arial" charset="0"/>
                <a:cs typeface="Arial" charset="0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Tahoma" panose="020B0604030504040204" pitchFamily="34" charset="0"/>
                <a:ea typeface="Arial" charset="0"/>
                <a:cs typeface="Arial" charset="0"/>
              </a:rPr>
              <a:t>funding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Arial" charset="0"/>
                <a:cs typeface="Arial" charset="0"/>
              </a:rPr>
              <a:t>and </a:t>
            </a:r>
            <a:r>
              <a:rPr lang="en-US" b="1" dirty="0">
                <a:solidFill>
                  <a:srgbClr val="7030A0"/>
                </a:solidFill>
                <a:latin typeface="Tahoma" panose="020B0604030504040204" pitchFamily="34" charset="0"/>
                <a:ea typeface="Arial" charset="0"/>
                <a:cs typeface="Arial" charset="0"/>
              </a:rPr>
              <a:t>business development </a:t>
            </a:r>
            <a:r>
              <a:rPr lang="en-US" dirty="0">
                <a:latin typeface="Tahoma" panose="020B0604030504040204" pitchFamily="34" charset="0"/>
                <a:ea typeface="Arial" charset="0"/>
                <a:cs typeface="Arial" charset="0"/>
              </a:rPr>
              <a:t>is significant.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219200"/>
            <a:ext cx="12192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5638800"/>
            <a:ext cx="12192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76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533399"/>
            <a:ext cx="2514600" cy="38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44099-B4A2-4E6F-B538-D567E7AA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66502"/>
            <a:ext cx="12192000" cy="4866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71302"/>
            <a:ext cx="12192000" cy="486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0" y="6066502"/>
            <a:ext cx="2133599" cy="30479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rbel" charset="0"/>
                <a:ea typeface="Corbel" charset="0"/>
                <a:cs typeface="Corbel" charset="0"/>
              </a:rPr>
              <a:t>Slide 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4860" y="6371301"/>
            <a:ext cx="7087197" cy="486698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endParaRPr lang="en-US" sz="1400" dirty="0">
              <a:solidFill>
                <a:srgbClr val="FFC000"/>
              </a:solidFill>
              <a:latin typeface="Tahoma" panose="020B060403050404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0"/>
            <a:ext cx="11277600" cy="1295399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/>
                </a:solidFill>
                <a:effectLst/>
                <a:latin typeface="Athelas" charset="0"/>
                <a:ea typeface="Athelas" charset="0"/>
                <a:cs typeface="Athelas" charset="0"/>
              </a:rPr>
              <a:t>Moving Forward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17813"/>
            <a:ext cx="12192000" cy="5048687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0" y="1017813"/>
            <a:ext cx="12192000" cy="5048687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543487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</a:rPr>
              <a:t>SDI’s Inclusive Procurement Platform</a:t>
            </a:r>
          </a:p>
          <a:p>
            <a:r>
              <a:rPr lang="en-US" dirty="0">
                <a:latin typeface="Tahoma" panose="020B0604030504040204" pitchFamily="34" charset="0"/>
              </a:rPr>
              <a:t>Conchie Fernández-Craig</a:t>
            </a:r>
          </a:p>
          <a:p>
            <a:r>
              <a:rPr lang="en-US" dirty="0">
                <a:latin typeface="Tahoma" panose="020B0604030504040204" pitchFamily="34" charset="0"/>
                <a:hlinkClick r:id="rId3"/>
              </a:rPr>
              <a:t>fernandezco@sdintl.com</a:t>
            </a:r>
            <a:endParaRPr lang="en-US" dirty="0">
              <a:latin typeface="Tahoma" panose="020B0604030504040204" pitchFamily="34" charset="0"/>
            </a:endParaRPr>
          </a:p>
          <a:p>
            <a:endParaRPr lang="en-US" b="1" dirty="0">
              <a:latin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</a:rPr>
              <a:t>IWEC Concierge Desk</a:t>
            </a:r>
          </a:p>
          <a:p>
            <a:r>
              <a:rPr lang="en-US" dirty="0">
                <a:latin typeface="Tahoma" panose="020B0604030504040204" pitchFamily="34" charset="0"/>
              </a:rPr>
              <a:t>Andie Farris</a:t>
            </a:r>
          </a:p>
          <a:p>
            <a:r>
              <a:rPr lang="en-US" dirty="0">
                <a:latin typeface="Tahoma" panose="020B0604030504040204" pitchFamily="34" charset="0"/>
                <a:hlinkClick r:id="rId4"/>
              </a:rPr>
              <a:t>concierge@cf-creative.c</a:t>
            </a:r>
            <a:r>
              <a:rPr lang="en-US" b="1" dirty="0">
                <a:latin typeface="Tahoma" panose="020B0604030504040204" pitchFamily="34" charset="0"/>
                <a:hlinkClick r:id="rId4"/>
              </a:rPr>
              <a:t>om</a:t>
            </a:r>
            <a:endParaRPr lang="en-US" b="1" dirty="0">
              <a:latin typeface="Tahoma" panose="020B0604030504040204" pitchFamily="34" charset="0"/>
            </a:endParaRPr>
          </a:p>
          <a:p>
            <a:endParaRPr lang="en-US" b="1" dirty="0">
              <a:latin typeface="Tahoma" panose="020B0604030504040204" pitchFamily="34" charset="0"/>
            </a:endParaRPr>
          </a:p>
          <a:p>
            <a:endParaRPr lang="en-US" b="1" dirty="0">
              <a:latin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1543487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</a:rPr>
              <a:t>Small Business Community Capital</a:t>
            </a:r>
          </a:p>
          <a:p>
            <a:r>
              <a:rPr lang="en-US" dirty="0">
                <a:latin typeface="Tahoma" panose="020B0604030504040204" pitchFamily="34" charset="0"/>
              </a:rPr>
              <a:t>Monika Mantilla</a:t>
            </a:r>
          </a:p>
          <a:p>
            <a:r>
              <a:rPr lang="en-US" b="1" dirty="0">
                <a:solidFill>
                  <a:prstClr val="black"/>
                </a:solidFill>
                <a:hlinkClick r:id="rId5"/>
              </a:rPr>
              <a:t>mmantilla@sbccfund.com</a:t>
            </a:r>
            <a:endParaRPr lang="en-US" b="1" dirty="0">
              <a:solidFill>
                <a:prstClr val="black"/>
              </a:solidFill>
            </a:endParaRPr>
          </a:p>
          <a:p>
            <a:pPr algn="r"/>
            <a:endParaRPr lang="en-US" b="1" dirty="0">
              <a:latin typeface="Tahoma" panose="020B0604030504040204" pitchFamily="34" charset="0"/>
            </a:endParaRPr>
          </a:p>
          <a:p>
            <a:pPr algn="r"/>
            <a:endParaRPr lang="en-US" b="1" dirty="0">
              <a:latin typeface="Tahoma" panose="020B0604030504040204" pitchFamily="34" charset="0"/>
            </a:endParaRPr>
          </a:p>
          <a:p>
            <a:pPr algn="r"/>
            <a:endParaRPr lang="en-US" b="1" dirty="0">
              <a:latin typeface="Tahoma" panose="020B0604030504040204" pitchFamily="34" charset="0"/>
            </a:endParaRPr>
          </a:p>
          <a:p>
            <a:pPr algn="r"/>
            <a:endParaRPr lang="en-US" dirty="0">
              <a:latin typeface="Tahoma" panose="020B0604030504040204" pitchFamily="34" charset="0"/>
            </a:endParaRPr>
          </a:p>
          <a:p>
            <a:pPr algn="r"/>
            <a:endParaRPr lang="en-US" dirty="0">
              <a:latin typeface="Tahoma" panose="020B0604030504040204" pitchFamily="34" charset="0"/>
            </a:endParaRPr>
          </a:p>
          <a:p>
            <a:pPr algn="r"/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8375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44099-B4A2-4E6F-B538-D567E7AA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0"/>
            <a:ext cx="11277600" cy="1076233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/>
                </a:solidFill>
                <a:effectLst/>
                <a:latin typeface="Athelas" charset="0"/>
                <a:ea typeface="Athelas" charset="0"/>
                <a:cs typeface="Athelas" charset="0"/>
              </a:rPr>
              <a:t>IWEC as the Connector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066502"/>
            <a:ext cx="12192000" cy="4866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71302"/>
            <a:ext cx="12192000" cy="486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0" y="6066502"/>
            <a:ext cx="2133599" cy="30479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rbel" charset="0"/>
                <a:ea typeface="Corbel" charset="0"/>
                <a:cs typeface="Corbel" charset="0"/>
              </a:rPr>
              <a:t>Slide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3" t="25555" r="14445" b="34445"/>
          <a:stretch/>
        </p:blipFill>
        <p:spPr>
          <a:xfrm>
            <a:off x="0" y="6123214"/>
            <a:ext cx="1143000" cy="734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4860" y="6371301"/>
            <a:ext cx="7087197" cy="486698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endParaRPr lang="en-US" sz="1400" dirty="0">
              <a:solidFill>
                <a:srgbClr val="FFC000"/>
              </a:solidFill>
              <a:latin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837" y="4123084"/>
            <a:ext cx="2695647" cy="1620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660014" y="1157718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IWEC is committed to giving women business owners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tools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networking opportunities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and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education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 to help them prepare for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global expansion and making a material impact on their communities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. 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Cambria" charset="0"/>
              <a:cs typeface="Cambria" charset="0"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To fulfill these goals, IWEC focuses on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four main pillars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to develop their network’s capabilities and pave the way for their success</a:t>
            </a:r>
            <a:r>
              <a:rPr lang="is-I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…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Cambria" charset="0"/>
              <a:cs typeface="Cambria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5986741" y="3739827"/>
            <a:ext cx="2466606" cy="610154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rgbClr val="34373B"/>
                </a:solidFill>
                <a:latin typeface="Tahoma" panose="020B0604030504040204" pitchFamily="34" charset="0"/>
                <a:cs typeface="Cabin Regular"/>
              </a:rPr>
              <a:t>Encourage successful women business owners through Awards and programs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17531" y="5092685"/>
            <a:ext cx="2371939" cy="47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rgbClr val="34373B"/>
                </a:solidFill>
                <a:latin typeface="Tahoma" panose="020B0604030504040204" pitchFamily="34" charset="0"/>
                <a:cs typeface="Cabin Regular"/>
              </a:rPr>
              <a:t>Provide data to drive global economic growth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57750" y="3727202"/>
            <a:ext cx="237193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rgbClr val="34373B"/>
                </a:solidFill>
                <a:latin typeface="Tahoma" panose="020B0604030504040204" pitchFamily="34" charset="0"/>
                <a:cs typeface="Cabin Regular"/>
              </a:rPr>
              <a:t>Provide education to further advance women-owned business growth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33303" y="5092685"/>
            <a:ext cx="246660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rgbClr val="34373B"/>
                </a:solidFill>
                <a:latin typeface="Tahoma" panose="020B0604030504040204" pitchFamily="34" charset="0"/>
                <a:cs typeface="Cabin Regular"/>
              </a:rPr>
              <a:t>Create unique business development and joint venture opportunities</a:t>
            </a:r>
          </a:p>
        </p:txBody>
      </p:sp>
      <p:pic>
        <p:nvPicPr>
          <p:cNvPr id="22" name="Picture 21" descr="peop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741" y="4607043"/>
            <a:ext cx="465163" cy="465163"/>
          </a:xfrm>
          <a:prstGeom prst="rect">
            <a:avLst/>
          </a:prstGeom>
        </p:spPr>
      </p:pic>
      <p:pic>
        <p:nvPicPr>
          <p:cNvPr id="23" name="Picture 22" descr="icon_3222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969" y="4607043"/>
            <a:ext cx="444684" cy="444684"/>
          </a:xfrm>
          <a:prstGeom prst="rect">
            <a:avLst/>
          </a:prstGeom>
        </p:spPr>
      </p:pic>
      <p:pic>
        <p:nvPicPr>
          <p:cNvPr id="24" name="Picture 23" descr="leaderboard-trophy-icon-3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741" y="3235385"/>
            <a:ext cx="491817" cy="491817"/>
          </a:xfrm>
          <a:prstGeom prst="rect">
            <a:avLst/>
          </a:prstGeom>
        </p:spPr>
      </p:pic>
      <p:pic>
        <p:nvPicPr>
          <p:cNvPr id="25" name="Picture 24" descr="student-51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969" y="3217083"/>
            <a:ext cx="504442" cy="504442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6040213" y="3727202"/>
            <a:ext cx="23317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997969" y="3721525"/>
            <a:ext cx="23317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86741" y="5092685"/>
            <a:ext cx="23317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57122" y="5098918"/>
            <a:ext cx="23317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/>
          <p:cNvSpPr txBox="1">
            <a:spLocks/>
          </p:cNvSpPr>
          <p:nvPr/>
        </p:nvSpPr>
        <p:spPr>
          <a:xfrm>
            <a:off x="6532030" y="3217083"/>
            <a:ext cx="1786431" cy="50444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400" b="1" dirty="0">
                <a:solidFill>
                  <a:srgbClr val="AF915B"/>
                </a:solidFill>
                <a:latin typeface="Tahoma" panose="020B0604030504040204" pitchFamily="34" charset="0"/>
                <a:cs typeface="Cabin SemiBold"/>
              </a:rPr>
              <a:t>Visibility</a:t>
            </a: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6532030" y="4581255"/>
            <a:ext cx="1786431" cy="50444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400" b="1" dirty="0">
                <a:solidFill>
                  <a:srgbClr val="AF915B"/>
                </a:solidFill>
                <a:latin typeface="Tahoma" panose="020B0604030504040204" pitchFamily="34" charset="0"/>
                <a:cs typeface="Cabin SemiBold"/>
              </a:rPr>
              <a:t>Connections</a:t>
            </a: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9543258" y="3235385"/>
            <a:ext cx="1786431" cy="50444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400" b="1" dirty="0">
                <a:solidFill>
                  <a:srgbClr val="AF915B"/>
                </a:solidFill>
                <a:latin typeface="Tahoma" panose="020B0604030504040204" pitchFamily="34" charset="0"/>
                <a:cs typeface="Cabin SemiBold"/>
              </a:rPr>
              <a:t>Education</a:t>
            </a: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9502411" y="4581255"/>
            <a:ext cx="1786431" cy="50444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defPPr>
              <a:defRPr lang="en-US"/>
            </a:defPPr>
            <a:lvl1pPr marL="0" algn="l" defTabSz="45718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400" b="1" dirty="0">
                <a:solidFill>
                  <a:srgbClr val="AF915B"/>
                </a:solidFill>
                <a:latin typeface="Tahoma" panose="020B0604030504040204" pitchFamily="34" charset="0"/>
                <a:cs typeface="Cabin SemiBold"/>
              </a:rPr>
              <a:t>Market Intelligence</a:t>
            </a:r>
          </a:p>
        </p:txBody>
      </p:sp>
      <p:pic>
        <p:nvPicPr>
          <p:cNvPr id="34" name="Picture 33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378" y="2781078"/>
            <a:ext cx="2438549" cy="1486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21" y="3442276"/>
            <a:ext cx="1981695" cy="196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21" y="1071723"/>
            <a:ext cx="1501469" cy="1800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87487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44099-B4A2-4E6F-B538-D567E7AA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66502"/>
            <a:ext cx="12192000" cy="4866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71302"/>
            <a:ext cx="12192000" cy="486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0" y="6066502"/>
            <a:ext cx="2133599" cy="30479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rbel" charset="0"/>
                <a:ea typeface="Corbel" charset="0"/>
                <a:cs typeface="Corbel" charset="0"/>
              </a:rPr>
              <a:t>Slide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3" t="25555" r="14445" b="34445"/>
          <a:stretch/>
        </p:blipFill>
        <p:spPr>
          <a:xfrm>
            <a:off x="0" y="6123214"/>
            <a:ext cx="1143000" cy="734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4860" y="6371301"/>
            <a:ext cx="7087197" cy="486698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endParaRPr lang="en-US" sz="1400" dirty="0">
              <a:solidFill>
                <a:srgbClr val="FFC000"/>
              </a:solidFill>
              <a:latin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4626439" y="5134102"/>
            <a:ext cx="1328742" cy="523220"/>
          </a:xfrm>
          <a:prstGeom prst="rect">
            <a:avLst/>
          </a:prstGeom>
        </p:spPr>
        <p:txBody>
          <a:bodyPr wrap="square" rIns="13716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Proposal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Creation</a:t>
            </a:r>
            <a:endParaRPr lang="en-US" sz="1400" dirty="0">
              <a:latin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5428103" y="5127162"/>
            <a:ext cx="1328742" cy="523220"/>
          </a:xfrm>
          <a:prstGeom prst="rect">
            <a:avLst/>
          </a:prstGeom>
        </p:spPr>
        <p:txBody>
          <a:bodyPr wrap="square" rIns="13716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Document Assembly</a:t>
            </a:r>
            <a:endParaRPr lang="en-US" sz="1400" dirty="0">
              <a:latin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6211268" y="5241825"/>
            <a:ext cx="1328744" cy="307777"/>
          </a:xfrm>
          <a:prstGeom prst="rect">
            <a:avLst/>
          </a:prstGeom>
        </p:spPr>
        <p:txBody>
          <a:bodyPr wrap="square" rIns="13716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Collaboration</a:t>
            </a:r>
            <a:endParaRPr lang="en-US" sz="1400" dirty="0">
              <a:latin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16200000">
            <a:off x="7027130" y="5234884"/>
            <a:ext cx="1328742" cy="307777"/>
          </a:xfrm>
          <a:prstGeom prst="rect">
            <a:avLst/>
          </a:prstGeom>
        </p:spPr>
        <p:txBody>
          <a:bodyPr wrap="square" rIns="13716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Execution</a:t>
            </a:r>
            <a:endParaRPr lang="en-US" sz="1400" dirty="0">
              <a:latin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7815313" y="5241822"/>
            <a:ext cx="1328742" cy="307777"/>
          </a:xfrm>
          <a:prstGeom prst="rect">
            <a:avLst/>
          </a:prstGeom>
        </p:spPr>
        <p:txBody>
          <a:bodyPr wrap="square" rIns="13716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Archival</a:t>
            </a:r>
            <a:endParaRPr lang="en-US" sz="1400" dirty="0">
              <a:latin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rot="16200000">
            <a:off x="8629677" y="5127161"/>
            <a:ext cx="1328742" cy="523220"/>
          </a:xfrm>
          <a:prstGeom prst="rect">
            <a:avLst/>
          </a:prstGeom>
        </p:spPr>
        <p:txBody>
          <a:bodyPr wrap="square" rIns="13716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Contract Management</a:t>
            </a:r>
            <a:endParaRPr lang="en-US" sz="1400" dirty="0">
              <a:latin typeface="Tahoma" panose="020B060403050404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rot="16200000">
            <a:off x="9452440" y="5134102"/>
            <a:ext cx="1328742" cy="523220"/>
          </a:xfrm>
          <a:prstGeom prst="rect">
            <a:avLst/>
          </a:prstGeom>
        </p:spPr>
        <p:txBody>
          <a:bodyPr wrap="square" rIns="13716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Workflow Management</a:t>
            </a:r>
            <a:endParaRPr lang="en-US" sz="1400" dirty="0">
              <a:latin typeface="Tahoma" panose="020B060403050404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10254104" y="5234883"/>
            <a:ext cx="1328742" cy="307777"/>
          </a:xfrm>
          <a:prstGeom prst="rect">
            <a:avLst/>
          </a:prstGeom>
        </p:spPr>
        <p:txBody>
          <a:bodyPr wrap="square" rIns="13716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Data Analytics</a:t>
            </a:r>
            <a:endParaRPr lang="en-US" sz="1400" dirty="0">
              <a:latin typeface="Tahoma" panose="020B060403050404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 rot="16200000">
            <a:off x="11055768" y="5134100"/>
            <a:ext cx="1328742" cy="523220"/>
          </a:xfrm>
          <a:prstGeom prst="rect">
            <a:avLst/>
          </a:prstGeom>
        </p:spPr>
        <p:txBody>
          <a:bodyPr wrap="square" rIns="13716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Predictive Processing </a:t>
            </a:r>
            <a:endParaRPr lang="en-US" sz="1400" dirty="0">
              <a:latin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1"/>
            <a:ext cx="12199935" cy="6066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65712" y="4249375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Cambria" charset="0"/>
                <a:cs typeface="Cambria" charset="0"/>
              </a:rPr>
              <a:t>IWEC presents </a:t>
            </a:r>
            <a:r>
              <a:rPr lang="en-US" b="1" dirty="0">
                <a:solidFill>
                  <a:srgbClr val="7030A0"/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three opportunities </a:t>
            </a:r>
            <a:r>
              <a:rPr lang="en-US" dirty="0">
                <a:latin typeface="Tahoma" panose="020B0604030504040204" pitchFamily="34" charset="0"/>
                <a:ea typeface="Cambria" charset="0"/>
                <a:cs typeface="Cambria" charset="0"/>
              </a:rPr>
              <a:t>to help women-owned businesses</a:t>
            </a:r>
            <a:r>
              <a:rPr lang="en-US" b="1" dirty="0">
                <a:latin typeface="Tahoma" panose="020B0604030504040204" pitchFamily="34" charset="0"/>
                <a:ea typeface="Cambria" charset="0"/>
                <a:cs typeface="Cambria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narrow the gap </a:t>
            </a:r>
            <a:r>
              <a:rPr lang="en-US" dirty="0">
                <a:latin typeface="Tahoma" panose="020B0604030504040204" pitchFamily="34" charset="0"/>
                <a:ea typeface="Cambria" charset="0"/>
                <a:cs typeface="Cambria" charset="0"/>
              </a:rPr>
              <a:t>between </a:t>
            </a:r>
            <a:r>
              <a:rPr lang="en-US" b="1" dirty="0">
                <a:solidFill>
                  <a:srgbClr val="7030A0"/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opportunity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Cambria" charset="0"/>
                <a:cs typeface="Cambria" charset="0"/>
              </a:rPr>
              <a:t>and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ahoma" panose="020B0604030504040204" pitchFamily="34" charset="0"/>
                <a:ea typeface="Cambria" charset="0"/>
                <a:cs typeface="Cambria" charset="0"/>
              </a:rPr>
              <a:t>access</a:t>
            </a:r>
            <a:r>
              <a:rPr lang="en-US" dirty="0">
                <a:latin typeface="Tahoma" panose="020B0604030504040204" pitchFamily="34" charset="0"/>
                <a:ea typeface="Cambria" charset="0"/>
                <a:cs typeface="Cambria" charset="0"/>
              </a:rPr>
              <a:t>, aligned with IWEC’s four pillars of success.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80000">
            <a:off x="846186" y="491626"/>
            <a:ext cx="5815602" cy="35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11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533399"/>
            <a:ext cx="2514600" cy="38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44099-B4A2-4E6F-B538-D567E7AA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66502"/>
            <a:ext cx="12192000" cy="4866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71302"/>
            <a:ext cx="12192000" cy="486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0" y="6066502"/>
            <a:ext cx="2133599" cy="30479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rbel" charset="0"/>
                <a:ea typeface="Corbel" charset="0"/>
                <a:cs typeface="Corbel" charset="0"/>
              </a:rPr>
              <a:t>Slide 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3" t="25555" r="14445" b="34445"/>
          <a:stretch/>
        </p:blipFill>
        <p:spPr>
          <a:xfrm>
            <a:off x="0" y="6123214"/>
            <a:ext cx="1143000" cy="734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4860" y="6371301"/>
            <a:ext cx="7087197" cy="486698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endParaRPr lang="en-US" sz="1400" dirty="0">
              <a:solidFill>
                <a:srgbClr val="FFC000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665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" y="228599"/>
            <a:ext cx="10820400" cy="5701379"/>
          </a:xfrm>
          <a:prstGeom prst="rect">
            <a:avLst/>
          </a:prstGeom>
          <a:solidFill>
            <a:srgbClr val="141B4D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7700" y="2710084"/>
            <a:ext cx="3276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thelas" charset="0"/>
                <a:ea typeface="Athelas" charset="0"/>
                <a:cs typeface="Athelas" charset="0"/>
              </a:rPr>
              <a:t>ACCESS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19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590800" cy="60665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44099-B4A2-4E6F-B538-D567E7AA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66502"/>
            <a:ext cx="12192000" cy="4866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71302"/>
            <a:ext cx="12192000" cy="486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0" y="6066502"/>
            <a:ext cx="2133599" cy="30479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rbel" charset="0"/>
                <a:ea typeface="Corbel" charset="0"/>
                <a:cs typeface="Corbel" charset="0"/>
              </a:rPr>
              <a:t>Slide 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3" t="25555" r="14445" b="34445"/>
          <a:stretch/>
        </p:blipFill>
        <p:spPr>
          <a:xfrm>
            <a:off x="0" y="6123214"/>
            <a:ext cx="1143000" cy="734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4860" y="6371301"/>
            <a:ext cx="7087197" cy="486698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endParaRPr lang="en-US" sz="1400" dirty="0">
              <a:solidFill>
                <a:srgbClr val="FFC000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13" y="1"/>
            <a:ext cx="9647887" cy="6066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52400"/>
            <a:ext cx="762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SDI’s Inclusive Procurement Platform (IPP)</a:t>
            </a:r>
          </a:p>
          <a:p>
            <a:endParaRPr lang="en-US" sz="2800" b="1" kern="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1" i="1" kern="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Alliance that drives enhanced </a:t>
            </a:r>
          </a:p>
          <a:p>
            <a:r>
              <a:rPr lang="en-US" sz="1600" b="1" i="1" kern="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sustainable inclusion spend </a:t>
            </a:r>
          </a:p>
          <a:p>
            <a:r>
              <a:rPr lang="en-US" sz="1600" b="1" i="1" kern="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supply chains, globally</a:t>
            </a:r>
          </a:p>
          <a:p>
            <a:endParaRPr lang="en-US" sz="2800" b="1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5555" r="14445" b="34445"/>
          <a:stretch/>
        </p:blipFill>
        <p:spPr>
          <a:xfrm>
            <a:off x="1516937" y="3232404"/>
            <a:ext cx="1778000" cy="1143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40737" y="4070605"/>
            <a:ext cx="2120459" cy="13715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dirty="0">
                <a:solidFill>
                  <a:srgbClr val="B3A2C7"/>
                </a:solidFill>
                <a:latin typeface="Usual" charset="0"/>
                <a:ea typeface="Usual" charset="0"/>
                <a:cs typeface="Usual" charset="0"/>
              </a:rPr>
              <a:t>CELEBRATING</a:t>
            </a:r>
          </a:p>
          <a:p>
            <a:r>
              <a:rPr lang="en-US" sz="1200" i="1" dirty="0">
                <a:solidFill>
                  <a:schemeClr val="bg1"/>
                </a:solidFill>
                <a:latin typeface="Usual" charset="0"/>
                <a:ea typeface="Usual" charset="0"/>
                <a:cs typeface="Usual" charset="0"/>
              </a:rPr>
              <a:t>25 years of diversity &amp; </a:t>
            </a:r>
          </a:p>
          <a:p>
            <a:r>
              <a:rPr lang="en-US" sz="1200" i="1" dirty="0">
                <a:solidFill>
                  <a:schemeClr val="bg1"/>
                </a:solidFill>
                <a:latin typeface="Usual" charset="0"/>
                <a:ea typeface="Usual" charset="0"/>
                <a:cs typeface="Usual" charset="0"/>
              </a:rPr>
              <a:t>supply chain optimization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333" r="21111" b="13333"/>
          <a:stretch/>
        </p:blipFill>
        <p:spPr>
          <a:xfrm>
            <a:off x="3561196" y="3705163"/>
            <a:ext cx="1308541" cy="166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74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44099-B4A2-4E6F-B538-D567E7AA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66502"/>
            <a:ext cx="12192000" cy="4866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71302"/>
            <a:ext cx="12192000" cy="486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0" y="6066502"/>
            <a:ext cx="2133599" cy="30479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rbel" charset="0"/>
                <a:ea typeface="Corbel" charset="0"/>
                <a:cs typeface="Corbel" charset="0"/>
              </a:rPr>
              <a:t>Slide 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3" t="25555" r="14445" b="34445"/>
          <a:stretch/>
        </p:blipFill>
        <p:spPr>
          <a:xfrm>
            <a:off x="0" y="6123214"/>
            <a:ext cx="1143000" cy="734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4860" y="6371301"/>
            <a:ext cx="7087197" cy="486698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endParaRPr lang="en-US" sz="1400" dirty="0">
              <a:solidFill>
                <a:srgbClr val="FFC000"/>
              </a:solidFill>
              <a:latin typeface="Tahoma" panose="020B060403050404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0"/>
            <a:ext cx="11277600" cy="109713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/>
                </a:solidFill>
                <a:effectLst/>
                <a:latin typeface="Athelas" charset="0"/>
                <a:ea typeface="Athelas" charset="0"/>
                <a:cs typeface="Athelas" charset="0"/>
              </a:rPr>
              <a:t>About SDI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30043" y="407334"/>
            <a:ext cx="7147485" cy="4750451"/>
            <a:chOff x="869897" y="1752599"/>
            <a:chExt cx="8434904" cy="556801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897" y="1752599"/>
              <a:ext cx="8434904" cy="5568019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3413656" y="4462010"/>
              <a:ext cx="313772" cy="313772"/>
              <a:chOff x="2588411" y="4004810"/>
              <a:chExt cx="313772" cy="313772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2687023" y="4101934"/>
                <a:ext cx="116541" cy="116541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639213" y="4054124"/>
                <a:ext cx="212164" cy="212164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588411" y="4004810"/>
                <a:ext cx="313772" cy="313772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615364" y="3980916"/>
              <a:ext cx="313772" cy="313772"/>
              <a:chOff x="2947007" y="3921154"/>
              <a:chExt cx="313772" cy="313772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3045619" y="4018279"/>
                <a:ext cx="116541" cy="116541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997809" y="3970469"/>
                <a:ext cx="212164" cy="212164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947007" y="3921154"/>
                <a:ext cx="313772" cy="313772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788073" y="6248400"/>
              <a:ext cx="313772" cy="313772"/>
              <a:chOff x="2209800" y="3657600"/>
              <a:chExt cx="313772" cy="313772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2308413" y="3754725"/>
                <a:ext cx="116542" cy="11654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260602" y="3706914"/>
                <a:ext cx="212164" cy="212164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209800" y="3657600"/>
                <a:ext cx="313772" cy="313772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919994" y="4604878"/>
              <a:ext cx="313772" cy="313772"/>
              <a:chOff x="2209800" y="3657600"/>
              <a:chExt cx="313772" cy="313772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308413" y="3754725"/>
                <a:ext cx="116542" cy="11654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260602" y="3706914"/>
                <a:ext cx="212164" cy="212164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209800" y="3657600"/>
                <a:ext cx="313772" cy="313772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185571" y="3865301"/>
              <a:ext cx="313772" cy="313772"/>
              <a:chOff x="2209800" y="3657600"/>
              <a:chExt cx="313772" cy="313772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308413" y="3754725"/>
                <a:ext cx="116542" cy="11654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260602" y="3706914"/>
                <a:ext cx="212164" cy="212164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209800" y="3657600"/>
                <a:ext cx="313772" cy="313772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283683" y="3951949"/>
              <a:ext cx="313772" cy="313772"/>
              <a:chOff x="2209800" y="3657600"/>
              <a:chExt cx="313772" cy="313772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2308413" y="3754725"/>
                <a:ext cx="116542" cy="11654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260602" y="3706914"/>
                <a:ext cx="212164" cy="212164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209800" y="3657600"/>
                <a:ext cx="313772" cy="313772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576531" y="4014695"/>
              <a:ext cx="313772" cy="313772"/>
              <a:chOff x="2209800" y="3657600"/>
              <a:chExt cx="313772" cy="313772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2308413" y="3754725"/>
                <a:ext cx="116542" cy="11654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260602" y="3706914"/>
                <a:ext cx="212164" cy="212164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209800" y="3657600"/>
                <a:ext cx="313772" cy="313772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5283508" y="3961500"/>
              <a:ext cx="116542" cy="11654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ahoma Normal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839497" y="6140828"/>
              <a:ext cx="313772" cy="313772"/>
              <a:chOff x="2209800" y="3657600"/>
              <a:chExt cx="313772" cy="313772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308413" y="3754725"/>
                <a:ext cx="116542" cy="11654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260602" y="3706914"/>
                <a:ext cx="212164" cy="212164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209800" y="3657600"/>
                <a:ext cx="313772" cy="313772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997445" y="4804275"/>
              <a:ext cx="313772" cy="313772"/>
              <a:chOff x="2209800" y="3657600"/>
              <a:chExt cx="313772" cy="313772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308413" y="3754725"/>
                <a:ext cx="116542" cy="11654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260602" y="3706914"/>
                <a:ext cx="212164" cy="212164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209800" y="3657600"/>
                <a:ext cx="313772" cy="313772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741514" y="4563028"/>
              <a:ext cx="313772" cy="313772"/>
              <a:chOff x="2209800" y="3657600"/>
              <a:chExt cx="313772" cy="31377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308413" y="3754725"/>
                <a:ext cx="116542" cy="11654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260602" y="3706914"/>
                <a:ext cx="212164" cy="212164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209800" y="3657600"/>
                <a:ext cx="313772" cy="313772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568065" y="3914615"/>
              <a:ext cx="313772" cy="313772"/>
              <a:chOff x="2209800" y="3657600"/>
              <a:chExt cx="313772" cy="313772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308413" y="3754725"/>
                <a:ext cx="116542" cy="11654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260602" y="3706914"/>
                <a:ext cx="212164" cy="212164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209800" y="3657600"/>
                <a:ext cx="313772" cy="313772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ahoma Normal" charset="0"/>
                </a:endParaRPr>
              </a:p>
            </p:txBody>
          </p:sp>
        </p:grpSp>
      </p:grpSp>
      <p:sp>
        <p:nvSpPr>
          <p:cNvPr id="64" name="Rectangle 63"/>
          <p:cNvSpPr/>
          <p:nvPr/>
        </p:nvSpPr>
        <p:spPr>
          <a:xfrm>
            <a:off x="645343" y="1096812"/>
            <a:ext cx="4383857" cy="2992101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200" b="1" i="1" dirty="0">
                <a:solidFill>
                  <a:srgbClr val="5F4A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Founded in 1992</a:t>
            </a:r>
          </a:p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200" i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of the largest diversity and woman-owned </a:t>
            </a:r>
            <a:r>
              <a:rPr lang="en-US" sz="1200" b="1" i="1" dirty="0">
                <a:solidFill>
                  <a:srgbClr val="5F4A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procurement outsourcing program (POP)</a:t>
            </a:r>
            <a:r>
              <a:rPr lang="en-US" sz="1200" i="1" dirty="0">
                <a:solidFill>
                  <a:srgbClr val="5F4A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i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providers in the world</a:t>
            </a:r>
          </a:p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200" i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24/7 Global Coverage</a:t>
            </a:r>
          </a:p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200" i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Long-tenured leadership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200" i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Managing </a:t>
            </a:r>
            <a:r>
              <a:rPr lang="en-US" sz="1200" b="1" i="1" dirty="0">
                <a:solidFill>
                  <a:srgbClr val="5F4A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$3.0 billion </a:t>
            </a:r>
            <a:r>
              <a:rPr lang="en-US" sz="1200" i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spend, annually</a:t>
            </a:r>
          </a:p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200" i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and sustainability certifications </a:t>
            </a:r>
          </a:p>
        </p:txBody>
      </p:sp>
      <p:pic>
        <p:nvPicPr>
          <p:cNvPr id="65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727" y="4161840"/>
            <a:ext cx="684825" cy="228275"/>
          </a:xfrm>
          <a:prstGeom prst="rect">
            <a:avLst/>
          </a:prstGeom>
          <a:effectLst/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80" y="4819002"/>
            <a:ext cx="546201" cy="546201"/>
          </a:xfrm>
          <a:prstGeom prst="rect">
            <a:avLst/>
          </a:prstGeom>
          <a:effectLst/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80" y="4186126"/>
            <a:ext cx="889378" cy="146451"/>
          </a:xfrm>
          <a:prstGeom prst="rect">
            <a:avLst/>
          </a:prstGeom>
          <a:effectLst/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43" y="4873809"/>
            <a:ext cx="681469" cy="454029"/>
          </a:xfrm>
          <a:prstGeom prst="rect">
            <a:avLst/>
          </a:prstGeom>
          <a:effectLst/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95" y="4181433"/>
            <a:ext cx="928542" cy="208682"/>
          </a:xfrm>
          <a:prstGeom prst="rect">
            <a:avLst/>
          </a:prstGeom>
          <a:effectLst/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004" y="4909476"/>
            <a:ext cx="662269" cy="441071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4962145" y="4915167"/>
            <a:ext cx="7238999" cy="1214142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rgbClr val="5F4A7B"/>
                </a:solidFill>
                <a:latin typeface="Tahoma Normal" charset="0"/>
              </a:rPr>
              <a:t>Global Operational Centers  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 Normal" charset="0"/>
              </a:rPr>
              <a:t>Argentina  |  Belgium  |  Canada  |  China  |  India  |  Mexico  |  Poland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 Normal" charset="0"/>
              </a:rPr>
              <a:t>Slovakia  |  South Africa  |  United Kingdom  |  United States 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0" cy="2667000"/>
          </a:xfrm>
          <a:prstGeom prst="line">
            <a:avLst/>
          </a:prstGeom>
          <a:ln w="28575">
            <a:solidFill>
              <a:srgbClr val="918C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05400" y="746305"/>
            <a:ext cx="0" cy="4724400"/>
          </a:xfrm>
          <a:prstGeom prst="line">
            <a:avLst/>
          </a:prstGeom>
          <a:ln>
            <a:solidFill>
              <a:srgbClr val="332F5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793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12192000" cy="2133600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44099-B4A2-4E6F-B538-D567E7AA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66502"/>
            <a:ext cx="12192000" cy="4866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71302"/>
            <a:ext cx="12192000" cy="486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0" y="6066502"/>
            <a:ext cx="2133599" cy="30479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rbel" charset="0"/>
                <a:ea typeface="Corbel" charset="0"/>
                <a:cs typeface="Corbel" charset="0"/>
              </a:rPr>
              <a:t>Slide 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3" t="25555" r="14445" b="34445"/>
          <a:stretch/>
        </p:blipFill>
        <p:spPr>
          <a:xfrm>
            <a:off x="0" y="6123214"/>
            <a:ext cx="1143000" cy="734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4860" y="6371301"/>
            <a:ext cx="7087197" cy="486698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endParaRPr lang="en-US" sz="1400" dirty="0">
              <a:solidFill>
                <a:srgbClr val="FFC000"/>
              </a:solidFill>
              <a:latin typeface="Tahoma" panose="020B060403050404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0"/>
            <a:ext cx="11277600" cy="1076233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/>
                </a:solidFill>
                <a:effectLst/>
                <a:latin typeface="Athelas" charset="0"/>
                <a:ea typeface="Athelas" charset="0"/>
                <a:cs typeface="Athelas" charset="0"/>
              </a:rPr>
              <a:t>The Inception of Inclusive Procurement Platform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1" y="892000"/>
            <a:ext cx="11582400" cy="2322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7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SDI is responsible for identifying and screening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</a:rPr>
              <a:t>eligible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</a:rPr>
              <a:t>diverse and minority suppliers 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to fulfill local and global client sourcing needs. Earlier in 2017, we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</a:rPr>
              <a:t>partnered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 with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</a:rPr>
              <a:t>IWEC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 to select eligible companies in their ecosystem who could be potential suppliers for our clients’ projects.   These are real-time, revenue opportunities that typically go to non-diverse suppliers due to vetting complexities </a:t>
            </a:r>
            <a:r>
              <a:rPr lang="mr-IN" sz="1600" dirty="0">
                <a:solidFill>
                  <a:schemeClr val="tx1"/>
                </a:solidFill>
                <a:latin typeface="Tahoma" panose="020B0604030504040204" pitchFamily="34" charset="0"/>
              </a:rPr>
              <a:t>–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 which the IPP mitigates for </a:t>
            </a:r>
            <a:r>
              <a:rPr lang="en-US" sz="1600" i="1" dirty="0">
                <a:solidFill>
                  <a:schemeClr val="tx1"/>
                </a:solidFill>
                <a:latin typeface="Tahoma" panose="020B0604030504040204" pitchFamily="34" charset="0"/>
              </a:rPr>
              <a:t>all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 suppliers.  </a:t>
            </a:r>
          </a:p>
          <a:p>
            <a:endParaRPr lang="en-US" sz="16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Our Source-to-Pay programs are active in:</a:t>
            </a:r>
          </a:p>
          <a:p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Phase 1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sym typeface="Wingdings"/>
              </a:rPr>
              <a:t> (2017):	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</a:rPr>
              <a:t>North America and Europe </a:t>
            </a:r>
          </a:p>
          <a:p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Phase 2 (2018):	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</a:rPr>
              <a:t>South America, the Middle East, Africa, and Asia Pacific.  </a:t>
            </a:r>
          </a:p>
          <a:p>
            <a:r>
              <a:rPr lang="en-US" sz="1700" dirty="0">
                <a:solidFill>
                  <a:srgbClr val="7030A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3581400"/>
            <a:ext cx="395388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TECHNOLOGY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Telcom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Hardware &amp; Related Services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Consulting &amp; Software Development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 Services (WAN/LAN, etc.)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Hardware &amp; Software</a:t>
            </a:r>
          </a:p>
          <a:p>
            <a:endParaRPr lang="en-US" sz="1200" dirty="0">
              <a:latin typeface="Tahoma" panose="020B0604030504040204" pitchFamily="34" charset="0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Tahoma" panose="020B0604030504040204" pitchFamily="34" charset="0"/>
              </a:rPr>
              <a:t>HR, CORPORATE GOODS &amp; SERVICES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Tahoma" panose="020B0604030504040204" pitchFamily="34" charset="0"/>
              </a:rPr>
              <a:t>Workforce management (Contingent Workers)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Tahoma" panose="020B0604030504040204" pitchFamily="34" charset="0"/>
              </a:rPr>
              <a:t>Financial &amp; Risk Management Services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Tahoma" panose="020B0604030504040204" pitchFamily="34" charset="0"/>
              </a:rPr>
              <a:t>Office Supplies &amp; Promo Items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Tahoma" panose="020B0604030504040204" pitchFamily="34" charset="0"/>
              </a:rPr>
              <a:t>Marketing Services &amp; Print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&amp; Compensation</a:t>
            </a:r>
          </a:p>
          <a:p>
            <a:pPr marL="285750" indent="-285750">
              <a:buFont typeface="Arial" charset="0"/>
              <a:buChar char="•"/>
            </a:pPr>
            <a:endParaRPr lang="en-US" sz="1100" dirty="0">
              <a:latin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0991" y="3581400"/>
            <a:ext cx="45618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rgbClr val="7030A0"/>
                </a:solidFill>
                <a:latin typeface="Tahoma" panose="020B0604030504040204" pitchFamily="34" charset="0"/>
              </a:rPr>
              <a:t>HR, CORPORATE GOODS &amp; SERVICES, (CONTD).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Travel, Food &amp; Lodging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Consulting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 Services</a:t>
            </a:r>
          </a:p>
          <a:p>
            <a:pPr marL="285750" indent="-285750">
              <a:buFont typeface="Arial" charset="0"/>
              <a:buChar char="•"/>
            </a:pP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FACILITIES &amp; REAL ESTATE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Estate Services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Furniture</a:t>
            </a:r>
          </a:p>
          <a:p>
            <a:endParaRPr lang="en-US" sz="1200" b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Tahoma" panose="020B0604030504040204" pitchFamily="34" charset="0"/>
              </a:rPr>
              <a:t>MARKETING &amp; COMMUNICATIONS</a:t>
            </a:r>
          </a:p>
          <a:p>
            <a:r>
              <a:rPr lang="en-US" sz="1200" b="1" dirty="0">
                <a:solidFill>
                  <a:srgbClr val="7030A0"/>
                </a:solidFill>
                <a:latin typeface="Tahoma" panose="020B0604030504040204" pitchFamily="34" charset="0"/>
              </a:rPr>
              <a:t>SAAS</a:t>
            </a:r>
          </a:p>
          <a:p>
            <a:r>
              <a:rPr lang="en-US" sz="1200" b="1" dirty="0">
                <a:solidFill>
                  <a:srgbClr val="7030A0"/>
                </a:solidFill>
                <a:latin typeface="Tahoma" panose="020B0604030504040204" pitchFamily="34" charset="0"/>
              </a:rPr>
              <a:t>TRANSLATIONS</a:t>
            </a:r>
          </a:p>
          <a:p>
            <a:r>
              <a:rPr lang="en-US" sz="1200" b="1" dirty="0">
                <a:solidFill>
                  <a:srgbClr val="7030A0"/>
                </a:solidFill>
                <a:latin typeface="Tahoma" panose="020B0604030504040204" pitchFamily="34" charset="0"/>
              </a:rPr>
              <a:t>SUBSCRIPTIONS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92680" y="3124200"/>
            <a:ext cx="3180679" cy="33855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ahoma" panose="020B0604030504040204" pitchFamily="34" charset="0"/>
              </a:rPr>
              <a:t>Current Project Commodities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7247" y="4191000"/>
            <a:ext cx="398259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</a:rPr>
              <a:t>Purchase Order Amount: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$75K</a:t>
            </a:r>
          </a:p>
        </p:txBody>
      </p:sp>
    </p:spTree>
    <p:extLst>
      <p:ext uri="{BB962C8B-B14F-4D97-AF65-F5344CB8AC3E}">
        <p14:creationId xmlns:p14="http://schemas.microsoft.com/office/powerpoint/2010/main" val="1405399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4901"/>
            <a:ext cx="12192000" cy="5181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44099-B4A2-4E6F-B538-D567E7AA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1C7D-186C-4D95-A749-97BEB336E3B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66502"/>
            <a:ext cx="12192000" cy="4866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71302"/>
            <a:ext cx="12192000" cy="4866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0" y="6066502"/>
            <a:ext cx="2133599" cy="30479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Corbel" charset="0"/>
                <a:ea typeface="Corbel" charset="0"/>
                <a:cs typeface="Corbel" charset="0"/>
              </a:rPr>
              <a:t>Slide 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3" t="25555" r="14445" b="34445"/>
          <a:stretch/>
        </p:blipFill>
        <p:spPr>
          <a:xfrm>
            <a:off x="0" y="6123214"/>
            <a:ext cx="1143000" cy="734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4860" y="6371301"/>
            <a:ext cx="7087197" cy="486698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endParaRPr lang="en-US" sz="1400" dirty="0">
              <a:solidFill>
                <a:srgbClr val="FFC000"/>
              </a:solidFill>
              <a:latin typeface="Tahoma" panose="020B060403050404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0"/>
            <a:ext cx="11277600" cy="1076233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/>
                </a:solidFill>
                <a:effectLst/>
                <a:latin typeface="Athelas" charset="0"/>
                <a:ea typeface="Athelas" charset="0"/>
                <a:cs typeface="Athelas" charset="0"/>
              </a:rPr>
              <a:t>What the IPP Can Do for You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84899"/>
            <a:ext cx="5257799" cy="5181601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488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IPP provides </a:t>
            </a:r>
            <a:r>
              <a:rPr lang="en-US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diverse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inclusive suppliers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substantial and seamless opportunity to deliver services supporting the Corporates’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tail-end spend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(POs under $250K), </a:t>
            </a:r>
            <a:r>
              <a:rPr lang="en-US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visibility to RFX (bid) processes and sourcing events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tools and resources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help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their capabilities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they </a:t>
            </a:r>
            <a:r>
              <a:rPr lang="en-US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business with corporations</a:t>
            </a:r>
          </a:p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700" y="3130411"/>
            <a:ext cx="4330700" cy="2889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962" y="1161250"/>
            <a:ext cx="3917624" cy="237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38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2767&quot;&gt;&lt;property id=&quot;20148&quot; value=&quot;5&quot;/&gt;&lt;property id=&quot;20300&quot; value=&quot;Slide 3 - &amp;quot;Who benefits from &amp;#x0D;&amp;#x0A;the three-tiered approach? &amp;quot;&quot;/&gt;&lt;property id=&quot;20307&quot; value=&quot;294&quot;/&gt;&lt;/object&gt;&lt;object type=&quot;3&quot; unique_id=&quot;12768&quot;&gt;&lt;property id=&quot;20148&quot; value=&quot;5&quot;/&gt;&lt;property id=&quot;20300&quot; value=&quot;Slide 2 - &amp;quot;What is the full three-tiered deployment?&amp;quot;&quot;/&gt;&lt;property id=&quot;20307&quot; value=&quot;296&quot;/&gt;&lt;/object&gt;&lt;object type=&quot;3&quot; unique_id=&quot;12908&quot;&gt;&lt;property id=&quot;20148&quot; value=&quot;5&quot;/&gt;&lt;property id=&quot;20300&quot; value=&quot;Slide 5 - &amp;quot;Does the three-tiered approach generate greater savings even in pilot?&amp;quot;&quot;/&gt;&lt;property id=&quot;20307&quot; value=&quot;298&quot;/&gt;&lt;/object&gt;&lt;object type=&quot;3&quot; unique_id=&quot;13681&quot;&gt;&lt;property id=&quot;20148&quot; value=&quot;5&quot;/&gt;&lt;property id=&quot;20300&quot; value=&quot;Slide 4 - &amp;quot;What are the solution’s highlights?&amp;quot;&quot;/&gt;&lt;property id=&quot;20307&quot; value=&quot;299&quot;/&gt;&lt;/object&gt;&lt;object type=&quot;3&quot; unique_id=&quot;13697&quot;&gt;&lt;property id=&quot;20148&quot; value=&quot;5&quot;/&gt;&lt;property id=&quot;20300&quot; value=&quot;Slide 8 - &amp;quot;From where are our cost savings derived?&amp;quot;&quot;/&gt;&lt;property id=&quot;20307&quot; value=&quot;300&quot;/&gt;&lt;/object&gt;&lt;object type=&quot;3&quot; unique_id=&quot;13698&quot;&gt;&lt;property id=&quot;20148&quot; value=&quot;5&quot;/&gt;&lt;property id=&quot;20300&quot; value=&quot;Slide 6 - &amp;quot;What might the pilot program look like?&amp;quot;&quot;/&gt;&lt;property id=&quot;20307&quot; value=&quot;301&quot;/&gt;&lt;/object&gt;&lt;object type=&quot;3&quot; unique_id=&quot;13735&quot;&gt;&lt;property id=&quot;20148&quot; value=&quot;5&quot;/&gt;&lt;property id=&quot;20300&quot; value=&quot;Slide 7 - &amp;quot;Will the results&amp;#x0D;&amp;#x0A;be tangible?&amp;quot;&quot;/&gt;&lt;property id=&quot;20307&quot; value=&quot;302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ource Sans Pro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ource Sans Pro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E1342E2-BE7D-C440-A1D1-9B256A14541E}">
  <we:reference id="wa104178141" version="2.0.9.0" store="en-US" storeType="OMEX"/>
  <we:alternateReferences>
    <we:reference id="wa104178141" version="2.0.9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6551</TotalTime>
  <Words>1701</Words>
  <Application>Microsoft Office PowerPoint</Application>
  <PresentationFormat>Widescreen</PresentationFormat>
  <Paragraphs>273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Arial</vt:lpstr>
      <vt:lpstr>Athelas</vt:lpstr>
      <vt:lpstr>Cabin Regular</vt:lpstr>
      <vt:lpstr>Cabin SemiBold</vt:lpstr>
      <vt:lpstr>Calibri</vt:lpstr>
      <vt:lpstr>Cambria</vt:lpstr>
      <vt:lpstr>Corbel</vt:lpstr>
      <vt:lpstr>Montserrat</vt:lpstr>
      <vt:lpstr>Segoe UI Light</vt:lpstr>
      <vt:lpstr>Source Sans Pro</vt:lpstr>
      <vt:lpstr>Source Sans Pro Light</vt:lpstr>
      <vt:lpstr>Tahoma</vt:lpstr>
      <vt:lpstr>Tahoma Normal</vt:lpstr>
      <vt:lpstr>Times New Roman</vt:lpstr>
      <vt:lpstr>Usual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Small Business Community Capital (SBCC)</vt:lpstr>
      <vt:lpstr>SBCC’s Vision and Execution</vt:lpstr>
      <vt:lpstr>Value-Add Partnerships and Methods</vt:lpstr>
      <vt:lpstr>Case Study - Cidrines</vt:lpstr>
      <vt:lpstr>Investment Strategy</vt:lpstr>
      <vt:lpstr>PowerPoint Presentation</vt:lpstr>
      <vt:lpstr>PowerPoint Presentation</vt:lpstr>
      <vt:lpstr>PowerPoint Presentation</vt:lpstr>
      <vt:lpstr>PowerPoint Presentation</vt:lpstr>
    </vt:vector>
  </TitlesOfParts>
  <Company>SuperiorGroup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Conchie Fernandez</dc:creator>
  <cp:lastModifiedBy>NancyP</cp:lastModifiedBy>
  <cp:revision>591</cp:revision>
  <cp:lastPrinted>2016-10-20T21:13:55Z</cp:lastPrinted>
  <dcterms:created xsi:type="dcterms:W3CDTF">2014-04-16T19:44:57Z</dcterms:created>
  <dcterms:modified xsi:type="dcterms:W3CDTF">2017-11-13T18:31:19Z</dcterms:modified>
</cp:coreProperties>
</file>